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1" r:id="rId4"/>
  </p:sldMasterIdLst>
  <p:notesMasterIdLst>
    <p:notesMasterId r:id="rId26"/>
  </p:notesMasterIdLst>
  <p:sldIdLst>
    <p:sldId id="348" r:id="rId5"/>
    <p:sldId id="356" r:id="rId6"/>
    <p:sldId id="367" r:id="rId7"/>
    <p:sldId id="302" r:id="rId8"/>
    <p:sldId id="355" r:id="rId9"/>
    <p:sldId id="357" r:id="rId10"/>
    <p:sldId id="358" r:id="rId11"/>
    <p:sldId id="421" r:id="rId12"/>
    <p:sldId id="422" r:id="rId13"/>
    <p:sldId id="426" r:id="rId14"/>
    <p:sldId id="425" r:id="rId15"/>
    <p:sldId id="259" r:id="rId16"/>
    <p:sldId id="261" r:id="rId17"/>
    <p:sldId id="295" r:id="rId18"/>
    <p:sldId id="418" r:id="rId19"/>
    <p:sldId id="420" r:id="rId20"/>
    <p:sldId id="262" r:id="rId21"/>
    <p:sldId id="368" r:id="rId22"/>
    <p:sldId id="369" r:id="rId23"/>
    <p:sldId id="263" r:id="rId24"/>
    <p:sldId id="383" r:id="rId25"/>
  </p:sldIdLst>
  <p:sldSz cx="12192000" cy="6858000"/>
  <p:notesSz cx="6858000" cy="9144000"/>
  <p:embeddedFontLst>
    <p:embeddedFont>
      <p:font typeface="Cambria Math" panose="02040503050406030204" pitchFamily="18" charset="0"/>
      <p:regular r:id="rId27"/>
    </p:embeddedFont>
    <p:embeddedFont>
      <p:font typeface="Century Gothic" panose="020B0502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8F0F87-38FB-F444-9ABF-8176E868FB3C}" v="5" dt="2025-02-11T16:04:08.066"/>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92"/>
    <p:restoredTop sz="77534" autoAdjust="0"/>
  </p:normalViewPr>
  <p:slideViewPr>
    <p:cSldViewPr snapToGrid="0">
      <p:cViewPr varScale="1">
        <p:scale>
          <a:sx n="92" d="100"/>
          <a:sy n="92" d="100"/>
        </p:scale>
        <p:origin x="11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8.fntdata"/><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36"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38"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What does a horizontal line on a velocity-time graph represent?</a:t>
            </a:r>
          </a:p>
          <a:p>
            <a:r>
              <a:rPr lang="en-GB" sz="1200" b="1">
                <a:solidFill>
                  <a:srgbClr val="0070C0"/>
                </a:solidFill>
                <a:latin typeface="Century Gothic" panose="020B0502020202020204" pitchFamily="34" charset="0"/>
              </a:rPr>
              <a:t>Answer</a:t>
            </a:r>
            <a:r>
              <a:rPr lang="en-GB" sz="1200">
                <a:solidFill>
                  <a:srgbClr val="0070C0"/>
                </a:solidFill>
                <a:latin typeface="Century Gothic" panose="020B0502020202020204" pitchFamily="34" charset="0"/>
              </a:rPr>
              <a:t>: </a:t>
            </a:r>
            <a:r>
              <a:rPr lang="en-GB" sz="1200" b="0" i="0" u="none" strike="noStrike" kern="1200" cap="none" baseline="0">
                <a:solidFill>
                  <a:schemeClr val="dk1"/>
                </a:solidFill>
                <a:effectLst/>
                <a:latin typeface="Calibri"/>
                <a:ea typeface="Calibri"/>
                <a:cs typeface="Calibri"/>
                <a:sym typeface="Calibri"/>
              </a:rPr>
              <a:t>Constant velocity (an object with no acceleration/same velocity).</a:t>
            </a: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Compare and contrast the features of distance-time graphs and velocity-time graphs. </a:t>
            </a:r>
          </a:p>
          <a:p>
            <a:r>
              <a:rPr lang="en-GB" sz="1200" b="1">
                <a:solidFill>
                  <a:srgbClr val="7030A0"/>
                </a:solidFill>
                <a:latin typeface="Century Gothic" panose="020B0502020202020204" pitchFamily="34" charset="0"/>
              </a:rPr>
              <a:t>Answer: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baseline="0">
                <a:solidFill>
                  <a:schemeClr val="dk1"/>
                </a:solidFill>
                <a:effectLst/>
                <a:latin typeface="Calibri"/>
                <a:ea typeface="Calibri"/>
                <a:cs typeface="Calibri"/>
                <a:sym typeface="Calibri"/>
              </a:rPr>
              <a:t>Compare (similarities) – both describe the motion of objects, both have time on the x axis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baseline="0">
                <a:solidFill>
                  <a:schemeClr val="dk1"/>
                </a:solidFill>
                <a:effectLst/>
                <a:latin typeface="Calibri"/>
                <a:ea typeface="Calibri"/>
                <a:cs typeface="Calibri"/>
                <a:sym typeface="Calibri"/>
              </a:rPr>
              <a:t>Contrast (differences):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cap="none" baseline="0">
                <a:solidFill>
                  <a:schemeClr val="dk1"/>
                </a:solidFill>
                <a:effectLst/>
                <a:latin typeface="Calibri"/>
                <a:ea typeface="Calibri"/>
                <a:cs typeface="Calibri"/>
                <a:sym typeface="Calibri"/>
              </a:rPr>
              <a:t>distance-time graph has distance on the y axis, velocity-time graph has velocity on the y axis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cap="none" baseline="0">
                <a:solidFill>
                  <a:schemeClr val="dk1"/>
                </a:solidFill>
                <a:effectLst/>
                <a:latin typeface="Calibri"/>
                <a:ea typeface="Calibri"/>
                <a:cs typeface="Calibri"/>
                <a:sym typeface="Calibri"/>
              </a:rPr>
              <a:t>horizontal line on d-t graph means a stationary object, on v-t graph means constant speed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cap="none" baseline="0">
                <a:solidFill>
                  <a:schemeClr val="dk1"/>
                </a:solidFill>
                <a:effectLst/>
                <a:latin typeface="Calibri"/>
                <a:ea typeface="Calibri"/>
                <a:cs typeface="Calibri"/>
                <a:sym typeface="Calibri"/>
              </a:rPr>
              <a:t>gradient on d-t graph is speed, gradient on v-t graph is acceleration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cap="none" baseline="0">
                <a:solidFill>
                  <a:schemeClr val="dk1"/>
                </a:solidFill>
                <a:effectLst/>
                <a:latin typeface="Calibri"/>
                <a:ea typeface="Calibri"/>
                <a:cs typeface="Calibri"/>
                <a:sym typeface="Calibri"/>
              </a:rPr>
              <a:t>positive gradient on d-t graph is constant speed, on v-t graph it is uniform acceleration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b="0" i="0" u="none" strike="noStrike" kern="1200" cap="none" baseline="0">
                <a:solidFill>
                  <a:schemeClr val="dk1"/>
                </a:solidFill>
                <a:effectLst/>
                <a:latin typeface="Calibri"/>
                <a:ea typeface="Calibri"/>
                <a:cs typeface="Calibri"/>
                <a:sym typeface="Calibri"/>
              </a:rPr>
              <a:t>negative gradient on d-t graph is returning to position (travelling in opposite direction), on v-t graph is deceleration</a:t>
            </a:r>
          </a:p>
          <a:p>
            <a:endParaRPr lang="en-GB" sz="1200" b="0" i="0" u="none" strike="noStrike" kern="1200" cap="none" baseline="0">
              <a:solidFill>
                <a:schemeClr val="dk1"/>
              </a:solidFill>
              <a:effectLst/>
              <a:latin typeface="Calibri"/>
              <a:ea typeface="Calibri"/>
              <a:cs typeface="Calibri"/>
              <a:sym typeface="Calibri"/>
            </a:endParaRP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Acceleration is the rate of change of velocity.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are the three different changes that acceleration can be used to describe?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Speeding up, slowing down and changing direction.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Acceleration can occur vertically as well as horizontally. This means that the velocity of objects travelling up and down can also change, as well as those travelling along the 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same physical laws apply when thinking about objects moving vertically, usually it just means that we have different forces to consider.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the force that attracts all objects with mass towards the centre of the Earth?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Gravity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Gravity (weight) has to be considered when talking about objects moving or accelerating vertically.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is Newton’s First Law?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An object’s motion will not change unless acted upon by an unbalanced force.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This law applies to objects travelling up and down as well as along the ground.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will happen to the motion of an object if there is an unbalanced force acting upon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It will accelerate in the direction of the resultant force.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same rules apply when looking at velocity-time graphs of objects moving vertically, the only thing that may be different is the direction. Remember that a negative velocity can be used to describe an object moving in the opposite direction - the same is true when thinking about vertical motion. Generally we use a positive velocity for an object travelling upwards and then a negative velocity for an object travelling in the opposite direction - downwards, although this is not always the case so it is important to look at the velocity-time graph first.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does a horizontal line represent on a velocity-time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An object with constant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does the gradient represent on a velocity-time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The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can be determined from the area under the velocity-time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The distance travelled.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lesson should act as a consolidation of all the learning in this unit. You may want to allocate some of the time in this lesson to go over more examples of acceleration calculations. Other acceleration calculations are not introduced at this point as they will be covered in a later unit with stopping distances and applications of acceleration.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Vertical motion is a concept that is only returned to at A-Level so it is more important at this stage that pupils are able to interpret velocity-time graphs for horizontal motion and be able to explain these in terms of the forces acting on the objects.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unbalanced force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air resistance will also be acting but if the object is accelerating the resultant force is acting downwards (i.e. gravity is greater than air resistance)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 </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This is an opportunity to get pupils to think about the forces that would be acting on the rocket before they apply this to the velocity-time graph. </a:t>
            </a:r>
          </a:p>
          <a:p>
            <a:r>
              <a:rPr lang="en-GB" dirty="0"/>
              <a:t>These questions can be edited to suit the needs of your class.</a:t>
            </a:r>
          </a:p>
          <a:p>
            <a:endParaRPr lang="en-GB" dirty="0"/>
          </a:p>
          <a:p>
            <a:r>
              <a:rPr lang="en-GB" dirty="0"/>
              <a:t>Key points:</a:t>
            </a:r>
          </a:p>
          <a:p>
            <a:pPr>
              <a:buFontTx/>
              <a:buChar char="-"/>
            </a:pPr>
            <a:r>
              <a:rPr lang="en-GB" dirty="0"/>
              <a:t>Newton’s First Law states that an object’s motion will not change unless there is an unbalanced force acting on it.</a:t>
            </a:r>
          </a:p>
          <a:p>
            <a:pPr>
              <a:buFontTx/>
              <a:buChar char="-"/>
            </a:pPr>
            <a:r>
              <a:rPr lang="en-GB" dirty="0"/>
              <a:t>Before lift off weight/gravity is acting on the object</a:t>
            </a:r>
          </a:p>
          <a:p>
            <a:pPr>
              <a:buFontTx/>
              <a:buChar char="-"/>
            </a:pPr>
            <a:r>
              <a:rPr lang="en-GB" dirty="0"/>
              <a:t>At lift off there would still be weight acting, but there must also now be thrust</a:t>
            </a:r>
          </a:p>
          <a:p>
            <a:pPr>
              <a:buFontTx/>
              <a:buChar char="-"/>
            </a:pPr>
            <a:r>
              <a:rPr lang="en-GB" dirty="0"/>
              <a:t>For the rocket to be able to lift off the force of thrust must be greater than weight</a:t>
            </a:r>
          </a:p>
          <a:p>
            <a:pPr>
              <a:buFontTx/>
              <a:buChar char="-"/>
            </a:pPr>
            <a:r>
              <a:rPr lang="en-GB" dirty="0"/>
              <a:t>The rocket accelerates upwards because the resultant force is acting upwards</a:t>
            </a:r>
          </a:p>
          <a:p>
            <a:pPr>
              <a:buFontTx/>
              <a:buChar char="-"/>
            </a:pPr>
            <a:endParaRPr lang="en-GB" dirty="0"/>
          </a:p>
          <a:p>
            <a:pPr marL="228600" indent="0">
              <a:buFontTx/>
              <a:buNone/>
            </a:pPr>
            <a:r>
              <a:rPr lang="en-GB" dirty="0"/>
              <a:t>Stretch - what happens as the rocket accelerates?</a:t>
            </a:r>
          </a:p>
          <a:p>
            <a:pPr marL="228600" indent="0">
              <a:buFontTx/>
              <a:buNone/>
            </a:pPr>
            <a:r>
              <a:rPr lang="en-GB" dirty="0"/>
              <a:t>As it accelerates, the force of air resistance increases</a:t>
            </a:r>
          </a:p>
          <a:p>
            <a:pPr marL="228600" indent="0">
              <a:buFontTx/>
              <a:buNone/>
            </a:pPr>
            <a:r>
              <a:rPr lang="en-GB" dirty="0"/>
              <a:t>Eventually the forces of air resistance and weight will equal the thrust </a:t>
            </a:r>
          </a:p>
          <a:p>
            <a:pPr marL="228600" indent="0">
              <a:buFontTx/>
              <a:buNone/>
            </a:pPr>
            <a:r>
              <a:rPr lang="en-GB" dirty="0"/>
              <a:t>Balanced forces mean the motion cannot change so it will continue moving at the same velocity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33198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dirty="0"/>
              <a:t>Purpose: </a:t>
            </a:r>
            <a:r>
              <a:rPr lang="en-GB" b="0" dirty="0"/>
              <a:t>apply new information </a:t>
            </a:r>
          </a:p>
          <a:p>
            <a:endParaRPr lang="en-GB" b="0" dirty="0"/>
          </a:p>
          <a:p>
            <a:r>
              <a:rPr lang="en-GB" b="0" dirty="0"/>
              <a:t>Teacher guidance provided in extended response document. </a:t>
            </a: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A, they have not understood the relationship between force and motion and Newton’s First Law. </a:t>
            </a:r>
            <a:r>
              <a:rPr lang="en-GB" b="0" i="1" baseline="0" dirty="0"/>
              <a:t>To fix-it get pupils to state Newton’s First Law and explain what this means for objects that are stationary or already in motion.</a:t>
            </a:r>
          </a:p>
          <a:p>
            <a:pPr marL="0" marR="0" lvl="0" indent="0" algn="l" rtl="0">
              <a:lnSpc>
                <a:spcPct val="100000"/>
              </a:lnSpc>
              <a:spcBef>
                <a:spcPts val="0"/>
              </a:spcBef>
              <a:spcAft>
                <a:spcPts val="0"/>
              </a:spcAft>
              <a:buClr>
                <a:schemeClr val="dk1"/>
              </a:buClr>
              <a:buSzPts val="1200"/>
              <a:buFont typeface="+mj-lt"/>
              <a:buNone/>
            </a:pPr>
            <a:r>
              <a:rPr lang="en-GB" b="1" dirty="0"/>
              <a:t>Q2. Answer: B</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A or C, they have not been able to visualise the motion of this rocket. </a:t>
            </a:r>
            <a:r>
              <a:rPr lang="en-GB" b="0" i="1" baseline="0" dirty="0"/>
              <a:t>To fix-it it may be useful to throw a ball up in the air and ask students when it has a velocity of 0.</a:t>
            </a:r>
          </a:p>
          <a:p>
            <a:pPr marL="0" marR="0" lvl="0" indent="0" algn="l" rtl="0">
              <a:lnSpc>
                <a:spcPct val="100000"/>
              </a:lnSpc>
              <a:spcBef>
                <a:spcPts val="0"/>
              </a:spcBef>
              <a:spcAft>
                <a:spcPts val="0"/>
              </a:spcAft>
              <a:buClr>
                <a:schemeClr val="dk1"/>
              </a:buClr>
              <a:buSzPts val="1200"/>
              <a:buFont typeface="+mj-lt"/>
              <a:buNone/>
            </a:pPr>
            <a:r>
              <a:rPr lang="en-GB" b="1" dirty="0"/>
              <a:t>Q3. Answer: A</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B, they may not be clear on what deceleration means or what a positive gradient is. If students answer C, they have understood that this would show an object with a velocity of 0 but not understood that this itself does not show the deceleration. </a:t>
            </a:r>
            <a:r>
              <a:rPr lang="en-GB" b="0" i="1" baseline="0" dirty="0"/>
              <a:t>To fix-it you may want to get pupils to summarise the features of VT graphs and DT graphs in a comparison table. </a:t>
            </a:r>
            <a:endParaRPr lang="en-GB" b="0" baseline="0" dirty="0"/>
          </a:p>
          <a:p>
            <a:pPr marL="0" indent="0">
              <a:buNone/>
            </a:pPr>
            <a:endParaRPr lang="en-GB" b="0" baseline="0" dirty="0"/>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The final lesson of this unit will look at further consolidating the links between forces and motion, particularly when applied to velocity-time graphs. The main activity of this lesson is applying this knowledge in a new context (looking at vertical motion) and considering the forces acting on a rocket. This will bring together pupils’ knowledge of balanced and unbalanced forces, acceleration and velocity-time graphs.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Hook: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What would a velocity-time graph look like for a rocket taking off?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Pupils could be asked to sketch this and discuss their reasoning. </a:t>
            </a:r>
            <a:endParaRPr lang="en-US" b="0"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a:t>
            </a:r>
          </a:p>
          <a:p>
            <a:pPr marL="0" marR="0" lvl="0" indent="0" algn="l" rtl="0">
              <a:lnSpc>
                <a:spcPct val="100000"/>
              </a:lnSpc>
              <a:spcBef>
                <a:spcPts val="0"/>
              </a:spcBef>
              <a:spcAft>
                <a:spcPts val="0"/>
              </a:spcAft>
              <a:buClr>
                <a:schemeClr val="dk1"/>
              </a:buClr>
              <a:buSzPts val="1200"/>
              <a:buFont typeface="+mj-lt"/>
              <a:buNone/>
            </a:pPr>
            <a:r>
              <a:rPr lang="en-GB" b="1"/>
              <a:t>Q1. Answer: B</a:t>
            </a:r>
          </a:p>
          <a:p>
            <a:pPr marL="0" marR="0" lvl="0" indent="0" algn="l" rtl="0">
              <a:lnSpc>
                <a:spcPct val="100000"/>
              </a:lnSpc>
              <a:spcBef>
                <a:spcPts val="0"/>
              </a:spcBef>
              <a:spcAft>
                <a:spcPts val="0"/>
              </a:spcAft>
              <a:buClr>
                <a:schemeClr val="dk1"/>
              </a:buClr>
              <a:buSzPts val="1200"/>
              <a:buFont typeface="+mj-lt"/>
              <a:buNone/>
            </a:pPr>
            <a:r>
              <a:rPr lang="en-GB" b="0"/>
              <a:t>If students answer A they may have confused gradient with area under the graph. If students answer B they may have confused VT and DT graphs. </a:t>
            </a:r>
            <a:r>
              <a:rPr lang="en-GB" b="0" i="1"/>
              <a:t>To fix-it pupils can practice calculating acceleration from the gradient at different points on a VT graph.</a:t>
            </a:r>
          </a:p>
          <a:p>
            <a:pPr marL="0" marR="0" lvl="0" indent="0" algn="l" rtl="0">
              <a:lnSpc>
                <a:spcPct val="100000"/>
              </a:lnSpc>
              <a:spcBef>
                <a:spcPts val="0"/>
              </a:spcBef>
              <a:spcAft>
                <a:spcPts val="0"/>
              </a:spcAft>
              <a:buClr>
                <a:schemeClr val="dk1"/>
              </a:buClr>
              <a:buSzPts val="1200"/>
              <a:buFont typeface="+mj-lt"/>
              <a:buNone/>
            </a:pPr>
            <a:r>
              <a:rPr lang="en-GB" b="1"/>
              <a:t>Q2. 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have not understood the significance of the horizontal line on a VT graph. If students answer B they may not understand the difference between constant and changing acceleration. </a:t>
            </a:r>
            <a:r>
              <a:rPr lang="en-GB" b="0" i="1"/>
              <a:t>To fix-it you may want to go through a curved section of a graph and calculate the gradient at different points to illustrate to pupils that the acceleration is not constant. </a:t>
            </a:r>
          </a:p>
          <a:p>
            <a:pPr marL="0" marR="0" lvl="0" indent="0" algn="l" rtl="0">
              <a:lnSpc>
                <a:spcPct val="100000"/>
              </a:lnSpc>
              <a:spcBef>
                <a:spcPts val="0"/>
              </a:spcBef>
              <a:spcAft>
                <a:spcPts val="0"/>
              </a:spcAft>
              <a:buClr>
                <a:schemeClr val="dk1"/>
              </a:buClr>
              <a:buSzPts val="1200"/>
              <a:buFont typeface="+mj-lt"/>
              <a:buNone/>
            </a:pPr>
            <a:r>
              <a:rPr lang="en-GB" b="1"/>
              <a:t>Q3. Answer: C</a:t>
            </a:r>
          </a:p>
          <a:p>
            <a:pPr marL="0" marR="0" lvl="0" indent="0" algn="l" rtl="0">
              <a:lnSpc>
                <a:spcPct val="100000"/>
              </a:lnSpc>
              <a:spcBef>
                <a:spcPts val="0"/>
              </a:spcBef>
              <a:spcAft>
                <a:spcPts val="0"/>
              </a:spcAft>
              <a:buClr>
                <a:schemeClr val="dk1"/>
              </a:buClr>
              <a:buSzPts val="1200"/>
              <a:buFont typeface="+mj-lt"/>
              <a:buNone/>
            </a:pPr>
            <a:r>
              <a:rPr lang="en-GB" b="0"/>
              <a:t>If students answer A or B they have not understood the meaning of a negative value for acceleration. </a:t>
            </a:r>
            <a:r>
              <a:rPr lang="en-GB" b="0" i="1"/>
              <a:t>To fix-it you may want to model calculations of the scenarios in A and B to show how you arrive at a negative value for acceleration.</a:t>
            </a:r>
            <a:r>
              <a:rPr lang="en-GB" b="0" baseline="0"/>
              <a:t> </a:t>
            </a:r>
          </a:p>
          <a:p>
            <a:endParaRPr lang="en-GB" b="1" baseline="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This is an area of physics that overlaps with real life in a very obvious way, so can be a very engaging topic for students. You may want to give students these images and ask them to try and explain what a top speed is and why the sports car would have a greater top speed. Most pupils will be able to explain that it is because of the power of the engine being much greater so guide them towards explaining this in terms of a thrust force. Some pupils may also be able to explain that the shape of the car makes it faster but struggle to articulate why.</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r>
              <a:rPr lang="en-GB" dirty="0"/>
              <a:t>Image source: </a:t>
            </a:r>
            <a:r>
              <a:rPr lang="en-GB" dirty="0" err="1"/>
              <a:t>pixabay</a:t>
            </a:r>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2024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want to model this with a toy car or draw the free-body force diagram out for students live.</a:t>
            </a:r>
          </a:p>
          <a:p>
            <a:endParaRPr lang="en-GB" dirty="0"/>
          </a:p>
          <a:p>
            <a:r>
              <a:rPr lang="en-GB" dirty="0"/>
              <a:t>Script:</a:t>
            </a:r>
          </a:p>
          <a:p>
            <a:r>
              <a:rPr lang="en-GB" i="1" dirty="0"/>
              <a:t>What could we say about the forces acting on a stationary car?</a:t>
            </a:r>
          </a:p>
          <a:p>
            <a:r>
              <a:rPr lang="en-GB" b="1" i="1" dirty="0"/>
              <a:t>The forces are balanced.</a:t>
            </a:r>
          </a:p>
          <a:p>
            <a:r>
              <a:rPr lang="en-GB" b="0" i="1" dirty="0"/>
              <a:t>What forces would be acting on the car?</a:t>
            </a:r>
          </a:p>
          <a:p>
            <a:r>
              <a:rPr lang="en-GB" b="1" i="1" dirty="0"/>
              <a:t>Weight (gravity) and the normal contact force.</a:t>
            </a:r>
          </a:p>
          <a:p>
            <a:endParaRPr lang="en-GB" b="1" i="1" dirty="0"/>
          </a:p>
          <a:p>
            <a:r>
              <a:rPr lang="en-GB" b="0" i="0" dirty="0"/>
              <a:t>These forces are balanced so we can remember they are there but we will ignore them when thinking about horizontal motion for the time being. </a:t>
            </a:r>
          </a:p>
          <a:p>
            <a:endParaRPr lang="en-GB" b="0" i="0" dirty="0"/>
          </a:p>
          <a:p>
            <a:r>
              <a:rPr lang="en-GB" b="0" i="1" dirty="0"/>
              <a:t>What happens when the driver puts their foot on the accelerator?</a:t>
            </a:r>
          </a:p>
          <a:p>
            <a:r>
              <a:rPr lang="en-GB" b="1" i="1" dirty="0"/>
              <a:t>The car accelerates forwards.</a:t>
            </a:r>
          </a:p>
          <a:p>
            <a:r>
              <a:rPr lang="en-GB" b="0" i="1" dirty="0"/>
              <a:t>Explain this in terms of forces.</a:t>
            </a:r>
          </a:p>
          <a:p>
            <a:r>
              <a:rPr lang="en-GB" b="1" i="1" dirty="0"/>
              <a:t>There is an unbalanced force.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0" dirty="0"/>
              <a:t>Animate the arrow for thrust.</a:t>
            </a:r>
            <a:endParaRPr lang="en-GB" dirty="0"/>
          </a:p>
          <a:p>
            <a:endParaRPr lang="en-GB" dirty="0"/>
          </a:p>
          <a:p>
            <a:r>
              <a:rPr lang="en-GB" dirty="0"/>
              <a:t>When the car accelerates (in this case speeds up) air resistance is acting on the car.</a:t>
            </a:r>
          </a:p>
          <a:p>
            <a:r>
              <a:rPr lang="en-GB" i="1" dirty="0"/>
              <a:t>Which direction does air resistance act in?</a:t>
            </a:r>
          </a:p>
          <a:p>
            <a:r>
              <a:rPr lang="en-GB" b="1" i="1" dirty="0"/>
              <a:t>It is a frictional force so acts in the opposite direction to motion.</a:t>
            </a:r>
          </a:p>
          <a:p>
            <a:r>
              <a:rPr lang="en-GB" b="0" i="1" dirty="0"/>
              <a:t>What happens to the amount of air resistance as the car gets faster?</a:t>
            </a:r>
          </a:p>
          <a:p>
            <a:r>
              <a:rPr lang="en-GB" b="1" i="1" dirty="0"/>
              <a:t>Air resistance increases with speed.</a:t>
            </a:r>
          </a:p>
          <a:p>
            <a:r>
              <a:rPr lang="en-GB" b="1" i="0" dirty="0"/>
              <a:t>Animate the arrow for air resistance.</a:t>
            </a:r>
          </a:p>
          <a:p>
            <a:endParaRPr lang="en-GB" b="1" i="1" dirty="0"/>
          </a:p>
          <a:p>
            <a:r>
              <a:rPr lang="en-GB" b="0" i="0" dirty="0"/>
              <a:t>Eventually the car gets fast enough that it has built up so much air resistance that air resistance becomes equal to thrust. </a:t>
            </a:r>
          </a:p>
          <a:p>
            <a:r>
              <a:rPr lang="en-GB" b="0" i="1" dirty="0"/>
              <a:t>What can we say about the forces now?</a:t>
            </a:r>
          </a:p>
          <a:p>
            <a:r>
              <a:rPr lang="en-GB" b="1" i="1" dirty="0"/>
              <a:t>The forces are balanced.</a:t>
            </a:r>
          </a:p>
          <a:p>
            <a:r>
              <a:rPr lang="en-GB" b="0" i="1" dirty="0"/>
              <a:t>What does this mean for the motion of the car? Will it accelerate?</a:t>
            </a:r>
          </a:p>
          <a:p>
            <a:r>
              <a:rPr lang="en-GB" b="1" i="1" dirty="0"/>
              <a:t>Newton’s First Law states that only an unbalanced force can change the motion of an object. In this case there is no unbalanced force so the motion of the object cannot change. It will continue moving at the same speed in the same direction.</a:t>
            </a:r>
          </a:p>
          <a:p>
            <a:endParaRPr lang="en-GB" b="1" i="1" dirty="0"/>
          </a:p>
          <a:p>
            <a:r>
              <a:rPr lang="en-GB" b="0" i="0" dirty="0"/>
              <a:t>The car reaches a speed in a given direction where its speed will not increase any more because the forces acting on it are balanced. As this is speed in a given direction, it is velocity. This ‘top speed’/velocity is called </a:t>
            </a:r>
            <a:r>
              <a:rPr lang="en-GB" b="1" i="0" dirty="0"/>
              <a:t>terminal velocity. </a:t>
            </a:r>
          </a:p>
          <a:p>
            <a:endParaRPr lang="en-GB" b="0" i="0" dirty="0"/>
          </a:p>
          <a:p>
            <a:r>
              <a:rPr lang="en-GB" b="0" i="0" dirty="0"/>
              <a:t>Stretch:</a:t>
            </a:r>
          </a:p>
          <a:p>
            <a:r>
              <a:rPr lang="en-GB" b="0" i="1" dirty="0"/>
              <a:t>So what factors affect the terminal velocity (top speed) of a car?</a:t>
            </a:r>
          </a:p>
          <a:p>
            <a:r>
              <a:rPr lang="en-GB" b="1" i="1" dirty="0"/>
              <a:t>The size of the engine - a larger thrust force will need more air resistance to equal it, reaching a higher speed before air resistance balances it out.</a:t>
            </a:r>
          </a:p>
          <a:p>
            <a:r>
              <a:rPr lang="en-GB" b="1" i="1" dirty="0"/>
              <a:t>The shape of the car/aerodynamics - the smaller the surface area the lower the air resistance, allowing a higher speed to be reached before air resistance becomes equal to thrust. </a:t>
            </a:r>
          </a:p>
          <a:p>
            <a:r>
              <a:rPr lang="en-GB" dirty="0"/>
              <a:t>Note: this is a brief introduction to terminal velocity - it will be revisited in P4.1.</a:t>
            </a:r>
          </a:p>
          <a:p>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Image source: </a:t>
            </a:r>
            <a:r>
              <a:rPr lang="en-GB" dirty="0" err="1"/>
              <a:t>pixabay</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79002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This is the same example used from the previous lesson as a quick recap of what the gradient on a velocity-time graph is used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We can determine the resultant forces acting on an object using information from a velocity-time graph.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150031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extLst>
      <p:ext uri="{BB962C8B-B14F-4D97-AF65-F5344CB8AC3E}">
        <p14:creationId xmlns:p14="http://schemas.microsoft.com/office/powerpoint/2010/main" val="2341424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extLst>
      <p:ext uri="{BB962C8B-B14F-4D97-AF65-F5344CB8AC3E}">
        <p14:creationId xmlns:p14="http://schemas.microsoft.com/office/powerpoint/2010/main" val="968150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b="1" i="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3766117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330409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89882246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1633997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96291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14815173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5448937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425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16724255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0640307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8536031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115792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2984555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2420717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9093199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1062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559403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microsoft.com/office/2007/relationships/hdphoto" Target="../media/hdphoto1.wdp"/><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058457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nvGraphicFramePr>
        <p:xfrm>
          <a:off x="4102932" y="1077304"/>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4815E3D-BB51-4744-9B50-27A0FB3EDDB3}"/>
              </a:ext>
            </a:extLst>
          </p:cNvPr>
          <p:cNvSpPr>
            <a:spLocks noGrp="1"/>
          </p:cNvSpPr>
          <p:nvPr>
            <p:ph type="title" idx="4294967295"/>
          </p:nvPr>
        </p:nvSpPr>
        <p:spPr>
          <a:xfrm>
            <a:off x="0" y="0"/>
            <a:ext cx="10620375" cy="720725"/>
          </a:xfrm>
        </p:spPr>
        <p:txBody>
          <a:bodyPr>
            <a:normAutofit/>
          </a:bodyPr>
          <a:lstStyle/>
          <a:p>
            <a:pPr lvl="0">
              <a:spcBef>
                <a:spcPts val="0"/>
              </a:spcBef>
            </a:pPr>
            <a:r>
              <a:rPr lang="en-GB" sz="2600" b="1" dirty="0">
                <a:solidFill>
                  <a:schemeClr val="dk1"/>
                </a:solidFill>
                <a:latin typeface="Century Gothic"/>
                <a:ea typeface="Century Gothic"/>
                <a:cs typeface="Century Gothic"/>
                <a:sym typeface="Century Gothic"/>
              </a:rPr>
              <a:t>You: Velocity-Time Graphs and Forces</a:t>
            </a:r>
            <a:endParaRPr lang="en-GB" sz="2600" b="1" dirty="0"/>
          </a:p>
        </p:txBody>
      </p:sp>
      <p:sp>
        <p:nvSpPr>
          <p:cNvPr id="4" name="TextBox 3">
            <a:extLst>
              <a:ext uri="{FF2B5EF4-FFF2-40B4-BE49-F238E27FC236}">
                <a16:creationId xmlns:a16="http://schemas.microsoft.com/office/drawing/2014/main" id="{BE04E1CC-9F43-F162-783B-72373BD9E7E0}"/>
              </a:ext>
            </a:extLst>
          </p:cNvPr>
          <p:cNvSpPr txBox="1"/>
          <p:nvPr/>
        </p:nvSpPr>
        <p:spPr>
          <a:xfrm>
            <a:off x="155537" y="856985"/>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Describe</a:t>
            </a:r>
            <a:r>
              <a:rPr lang="en-GB" sz="2400" dirty="0">
                <a:latin typeface="Century Gothic" panose="020B0502020202020204" pitchFamily="34" charset="0"/>
              </a:rPr>
              <a:t> the motion of this object between 10 and 15 seconds. </a:t>
            </a:r>
          </a:p>
        </p:txBody>
      </p:sp>
      <p:sp>
        <p:nvSpPr>
          <p:cNvPr id="6" name="TextBox 5">
            <a:extLst>
              <a:ext uri="{FF2B5EF4-FFF2-40B4-BE49-F238E27FC236}">
                <a16:creationId xmlns:a16="http://schemas.microsoft.com/office/drawing/2014/main" id="{CB3AF9D6-499E-E557-8C98-FF0B4F8F93DC}"/>
              </a:ext>
            </a:extLst>
          </p:cNvPr>
          <p:cNvSpPr txBox="1"/>
          <p:nvPr/>
        </p:nvSpPr>
        <p:spPr>
          <a:xfrm>
            <a:off x="183247" y="2214731"/>
            <a:ext cx="3903845"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object is travelling at a constant speed.</a:t>
            </a:r>
          </a:p>
        </p:txBody>
      </p:sp>
      <p:sp>
        <p:nvSpPr>
          <p:cNvPr id="7" name="TextBox 6">
            <a:extLst>
              <a:ext uri="{FF2B5EF4-FFF2-40B4-BE49-F238E27FC236}">
                <a16:creationId xmlns:a16="http://schemas.microsoft.com/office/drawing/2014/main" id="{498A79D5-2F83-CE24-8F54-ADB996E2885F}"/>
              </a:ext>
            </a:extLst>
          </p:cNvPr>
          <p:cNvSpPr txBox="1"/>
          <p:nvPr/>
        </p:nvSpPr>
        <p:spPr>
          <a:xfrm>
            <a:off x="183246" y="3239966"/>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Explain</a:t>
            </a:r>
            <a:r>
              <a:rPr lang="en-GB" sz="2400" dirty="0">
                <a:latin typeface="Century Gothic" panose="020B0502020202020204" pitchFamily="34" charset="0"/>
              </a:rPr>
              <a:t> what this shows about the forces acting on the object.</a:t>
            </a:r>
          </a:p>
        </p:txBody>
      </p:sp>
      <p:sp>
        <p:nvSpPr>
          <p:cNvPr id="8" name="TextBox 7">
            <a:extLst>
              <a:ext uri="{FF2B5EF4-FFF2-40B4-BE49-F238E27FC236}">
                <a16:creationId xmlns:a16="http://schemas.microsoft.com/office/drawing/2014/main" id="{EE1C3756-4F21-0676-FFAB-24218DBC1060}"/>
              </a:ext>
            </a:extLst>
          </p:cNvPr>
          <p:cNvSpPr txBox="1"/>
          <p:nvPr/>
        </p:nvSpPr>
        <p:spPr>
          <a:xfrm>
            <a:off x="197102" y="4389893"/>
            <a:ext cx="4277917" cy="2308324"/>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forces must be balanced/resultant force is 0 because the motion of an object will not change unless acted upon by an unbalanced force.</a:t>
            </a:r>
          </a:p>
        </p:txBody>
      </p:sp>
    </p:spTree>
    <p:extLst>
      <p:ext uri="{BB962C8B-B14F-4D97-AF65-F5344CB8AC3E}">
        <p14:creationId xmlns:p14="http://schemas.microsoft.com/office/powerpoint/2010/main" val="83224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4"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nvGraphicFramePr>
        <p:xfrm>
          <a:off x="4393878" y="897195"/>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4815E3D-BB51-4744-9B50-27A0FB3EDDB3}"/>
              </a:ext>
            </a:extLst>
          </p:cNvPr>
          <p:cNvSpPr>
            <a:spLocks noGrp="1"/>
          </p:cNvSpPr>
          <p:nvPr>
            <p:ph type="title" idx="4294967295"/>
          </p:nvPr>
        </p:nvSpPr>
        <p:spPr>
          <a:xfrm>
            <a:off x="0" y="0"/>
            <a:ext cx="10620375" cy="720725"/>
          </a:xfrm>
        </p:spPr>
        <p:txBody>
          <a:bodyPr>
            <a:normAutofit/>
          </a:bodyPr>
          <a:lstStyle/>
          <a:p>
            <a:pPr lvl="0">
              <a:spcBef>
                <a:spcPts val="0"/>
              </a:spcBef>
            </a:pPr>
            <a:r>
              <a:rPr lang="en-GB" sz="2600" b="1" dirty="0">
                <a:solidFill>
                  <a:schemeClr val="dk1"/>
                </a:solidFill>
                <a:latin typeface="Century Gothic"/>
                <a:ea typeface="Century Gothic"/>
                <a:cs typeface="Century Gothic"/>
                <a:sym typeface="Century Gothic"/>
              </a:rPr>
              <a:t>You: Velocity-Time Graphs and Forces</a:t>
            </a:r>
            <a:endParaRPr lang="en-GB" sz="2600" b="1" dirty="0"/>
          </a:p>
        </p:txBody>
      </p:sp>
      <p:sp>
        <p:nvSpPr>
          <p:cNvPr id="4" name="TextBox 3">
            <a:extLst>
              <a:ext uri="{FF2B5EF4-FFF2-40B4-BE49-F238E27FC236}">
                <a16:creationId xmlns:a16="http://schemas.microsoft.com/office/drawing/2014/main" id="{BE04E1CC-9F43-F162-783B-72373BD9E7E0}"/>
              </a:ext>
            </a:extLst>
          </p:cNvPr>
          <p:cNvSpPr txBox="1"/>
          <p:nvPr/>
        </p:nvSpPr>
        <p:spPr>
          <a:xfrm>
            <a:off x="155537" y="856985"/>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Describe</a:t>
            </a:r>
            <a:r>
              <a:rPr lang="en-GB" sz="2400" dirty="0">
                <a:latin typeface="Century Gothic" panose="020B0502020202020204" pitchFamily="34" charset="0"/>
              </a:rPr>
              <a:t> the motion of this object between 15 and 20 seconds. </a:t>
            </a:r>
          </a:p>
        </p:txBody>
      </p:sp>
      <p:sp>
        <p:nvSpPr>
          <p:cNvPr id="6" name="TextBox 5">
            <a:extLst>
              <a:ext uri="{FF2B5EF4-FFF2-40B4-BE49-F238E27FC236}">
                <a16:creationId xmlns:a16="http://schemas.microsoft.com/office/drawing/2014/main" id="{CB3AF9D6-499E-E557-8C98-FF0B4F8F93DC}"/>
              </a:ext>
            </a:extLst>
          </p:cNvPr>
          <p:cNvSpPr txBox="1"/>
          <p:nvPr/>
        </p:nvSpPr>
        <p:spPr>
          <a:xfrm>
            <a:off x="169392" y="2117750"/>
            <a:ext cx="420864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object is decelerating.</a:t>
            </a:r>
          </a:p>
        </p:txBody>
      </p:sp>
      <p:sp>
        <p:nvSpPr>
          <p:cNvPr id="7" name="TextBox 6">
            <a:extLst>
              <a:ext uri="{FF2B5EF4-FFF2-40B4-BE49-F238E27FC236}">
                <a16:creationId xmlns:a16="http://schemas.microsoft.com/office/drawing/2014/main" id="{498A79D5-2F83-CE24-8F54-ADB996E2885F}"/>
              </a:ext>
            </a:extLst>
          </p:cNvPr>
          <p:cNvSpPr txBox="1"/>
          <p:nvPr/>
        </p:nvSpPr>
        <p:spPr>
          <a:xfrm>
            <a:off x="183246" y="3239966"/>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Explain</a:t>
            </a:r>
            <a:r>
              <a:rPr lang="en-GB" sz="2400" dirty="0">
                <a:latin typeface="Century Gothic" panose="020B0502020202020204" pitchFamily="34" charset="0"/>
              </a:rPr>
              <a:t> what this shows about the forces acting on the object.</a:t>
            </a:r>
          </a:p>
        </p:txBody>
      </p:sp>
      <p:sp>
        <p:nvSpPr>
          <p:cNvPr id="8" name="TextBox 7">
            <a:extLst>
              <a:ext uri="{FF2B5EF4-FFF2-40B4-BE49-F238E27FC236}">
                <a16:creationId xmlns:a16="http://schemas.microsoft.com/office/drawing/2014/main" id="{EE1C3756-4F21-0676-FFAB-24218DBC1060}"/>
              </a:ext>
            </a:extLst>
          </p:cNvPr>
          <p:cNvSpPr txBox="1"/>
          <p:nvPr/>
        </p:nvSpPr>
        <p:spPr>
          <a:xfrm>
            <a:off x="197102" y="4389893"/>
            <a:ext cx="4818243" cy="2462213"/>
          </a:xfrm>
          <a:prstGeom prst="rect">
            <a:avLst/>
          </a:prstGeom>
          <a:noFill/>
        </p:spPr>
        <p:txBody>
          <a:bodyPr wrap="square" rtlCol="0">
            <a:spAutoFit/>
          </a:bodyPr>
          <a:lstStyle/>
          <a:p>
            <a:r>
              <a:rPr lang="en-GB" sz="2200" b="1" dirty="0">
                <a:solidFill>
                  <a:schemeClr val="accent1"/>
                </a:solidFill>
                <a:latin typeface="Century Gothic" panose="020B0502020202020204" pitchFamily="34" charset="0"/>
              </a:rPr>
              <a:t>The forces are not balanced/there is a resultant force (acting in the opposite direction to motion) because the motion of an object only changes if it is acted upon by an unbalanced force.</a:t>
            </a:r>
          </a:p>
        </p:txBody>
      </p:sp>
    </p:spTree>
    <p:extLst>
      <p:ext uri="{BB962C8B-B14F-4D97-AF65-F5344CB8AC3E}">
        <p14:creationId xmlns:p14="http://schemas.microsoft.com/office/powerpoint/2010/main" val="275114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4" grpId="0"/>
      <p:bldP spid="6"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540000" y="1080000"/>
            <a:ext cx="5556000" cy="5539978"/>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Acceleration can occur </a:t>
            </a:r>
            <a:r>
              <a:rPr lang="en-GB" sz="2400" b="1">
                <a:latin typeface="Century Gothic" panose="020B0502020202020204" pitchFamily="34" charset="0"/>
              </a:rPr>
              <a:t>vertically</a:t>
            </a:r>
            <a:r>
              <a:rPr lang="en-GB" sz="2400">
                <a:latin typeface="Century Gothic" panose="020B0502020202020204" pitchFamily="34" charset="0"/>
              </a:rPr>
              <a:t> as well as </a:t>
            </a:r>
            <a:r>
              <a:rPr lang="en-GB" sz="2400" b="1">
                <a:latin typeface="Century Gothic" panose="020B0502020202020204" pitchFamily="34" charset="0"/>
              </a:rPr>
              <a:t>horizontally</a:t>
            </a:r>
            <a:r>
              <a:rPr lang="en-GB" sz="2400">
                <a:latin typeface="Century Gothic" panose="020B0502020202020204" pitchFamily="34" charset="0"/>
              </a:rPr>
              <a:t>.</a:t>
            </a:r>
          </a:p>
          <a:p>
            <a:endParaRPr lang="en-GB" sz="2400">
              <a:latin typeface="Century Gothic" panose="020B0502020202020204" pitchFamily="34" charset="0"/>
            </a:endParaRPr>
          </a:p>
          <a:p>
            <a:r>
              <a:rPr lang="en-GB" sz="2400" b="1">
                <a:latin typeface="Century Gothic" panose="020B0502020202020204" pitchFamily="34" charset="0"/>
              </a:rPr>
              <a:t>Newton’s First Law </a:t>
            </a:r>
            <a:r>
              <a:rPr lang="en-GB" sz="2400">
                <a:latin typeface="Century Gothic" panose="020B0502020202020204" pitchFamily="34" charset="0"/>
              </a:rPr>
              <a:t>states that an object’s motion will not change unless acted upon by an unbalanced force.</a:t>
            </a:r>
          </a:p>
          <a:p>
            <a:endParaRPr lang="en-GB" sz="2400">
              <a:latin typeface="Century Gothic" panose="020B0502020202020204" pitchFamily="34" charset="0"/>
            </a:endParaRPr>
          </a:p>
          <a:p>
            <a:r>
              <a:rPr lang="en-GB" sz="2400">
                <a:latin typeface="Century Gothic" panose="020B0502020202020204" pitchFamily="34" charset="0"/>
              </a:rPr>
              <a:t>This also applies to objects travelling up and down.</a:t>
            </a:r>
          </a:p>
          <a:p>
            <a:endParaRPr lang="en-GB" sz="2400">
              <a:latin typeface="Century Gothic" panose="020B0502020202020204" pitchFamily="34" charset="0"/>
            </a:endParaRPr>
          </a:p>
          <a:p>
            <a:r>
              <a:rPr lang="en-GB" sz="2400">
                <a:latin typeface="Century Gothic" panose="020B0502020202020204" pitchFamily="34" charset="0"/>
              </a:rPr>
              <a:t>The same rules apply with velocity-time graphs when describing vertical motion.</a:t>
            </a: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Acceleration</a:t>
            </a:r>
            <a:endParaRPr lang="en-GB"/>
          </a:p>
        </p:txBody>
      </p:sp>
      <p:pic>
        <p:nvPicPr>
          <p:cNvPr id="1026" name="Picture 2" descr="Free Rocket Launch Rocket photo and picture">
            <a:extLst>
              <a:ext uri="{FF2B5EF4-FFF2-40B4-BE49-F238E27FC236}">
                <a16:creationId xmlns:a16="http://schemas.microsoft.com/office/drawing/2014/main" id="{AC112DD2-5736-94B6-81FF-136798AC8F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336" y="0"/>
            <a:ext cx="4383087"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32866" y="1340495"/>
            <a:ext cx="10620000" cy="3693319"/>
          </a:xfrm>
          <a:prstGeom prst="rect">
            <a:avLst/>
          </a:prstGeom>
          <a:noFill/>
          <a:ln>
            <a:noFill/>
          </a:ln>
        </p:spPr>
        <p:txBody>
          <a:bodyPr spcFirstLastPara="1" wrap="square" lIns="0" tIns="0" rIns="0" bIns="0" anchor="t" anchorCtr="0">
            <a:spAutoFit/>
          </a:bodyPr>
          <a:lstStyle/>
          <a:p>
            <a:pPr marL="457200" indent="-457200">
              <a:buAutoNum type="arabicPeriod"/>
            </a:pPr>
            <a:r>
              <a:rPr lang="en-GB" sz="2400">
                <a:latin typeface="Century Gothic" panose="020B0502020202020204" pitchFamily="34" charset="0"/>
              </a:rPr>
              <a:t>Newton’s First Law states that an object’s motion will not change unless acted upon by balanced forces</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The resultant force acting on a stationary object must be zero</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The only force acting on an object that is falling is gravity </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 negative velocity shows that an object is travelling in the opposite direction</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a:xfrm>
            <a:off x="532866" y="230738"/>
            <a:ext cx="10620000" cy="720000"/>
          </a:xfrm>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Determine if the following statements are true or false:</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6828125" y="1708563"/>
            <a:ext cx="1060514"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2639ED3D-9930-EA42-BFAD-BC489A66F6CD}"/>
              </a:ext>
            </a:extLst>
          </p:cNvPr>
          <p:cNvSpPr txBox="1"/>
          <p:nvPr/>
        </p:nvSpPr>
        <p:spPr>
          <a:xfrm>
            <a:off x="10198631" y="2454600"/>
            <a:ext cx="696677"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
        <p:nvSpPr>
          <p:cNvPr id="13" name="Google Shape;94;g7947b471f8_0_186">
            <a:extLst>
              <a:ext uri="{FF2B5EF4-FFF2-40B4-BE49-F238E27FC236}">
                <a16:creationId xmlns:a16="http://schemas.microsoft.com/office/drawing/2014/main" id="{224DD688-ADD8-F045-A5CB-8801C298DBC1}"/>
              </a:ext>
            </a:extLst>
          </p:cNvPr>
          <p:cNvSpPr txBox="1"/>
          <p:nvPr/>
        </p:nvSpPr>
        <p:spPr>
          <a:xfrm>
            <a:off x="9486455" y="3224379"/>
            <a:ext cx="1060514"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False</a:t>
            </a:r>
            <a:endParaRPr b="1">
              <a:solidFill>
                <a:schemeClr val="accent1"/>
              </a:solidFill>
              <a:latin typeface="Century Gothic" panose="020B0502020202020204" pitchFamily="34" charset="0"/>
            </a:endParaRPr>
          </a:p>
        </p:txBody>
      </p:sp>
      <p:sp>
        <p:nvSpPr>
          <p:cNvPr id="14" name="Google Shape;94;g7947b471f8_0_186">
            <a:extLst>
              <a:ext uri="{FF2B5EF4-FFF2-40B4-BE49-F238E27FC236}">
                <a16:creationId xmlns:a16="http://schemas.microsoft.com/office/drawing/2014/main" id="{2E32363D-BF0C-7D49-81CA-D67C20E3724A}"/>
              </a:ext>
            </a:extLst>
          </p:cNvPr>
          <p:cNvSpPr txBox="1"/>
          <p:nvPr/>
        </p:nvSpPr>
        <p:spPr>
          <a:xfrm>
            <a:off x="2517013" y="4278699"/>
            <a:ext cx="1060514"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True</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Accelerating Upwards</a:t>
            </a:r>
          </a:p>
        </p:txBody>
      </p:sp>
      <p:sp>
        <p:nvSpPr>
          <p:cNvPr id="4" name="TextBox 3">
            <a:extLst>
              <a:ext uri="{FF2B5EF4-FFF2-40B4-BE49-F238E27FC236}">
                <a16:creationId xmlns:a16="http://schemas.microsoft.com/office/drawing/2014/main" id="{2130717D-0356-CB4E-BA23-1946438494C3}"/>
              </a:ext>
            </a:extLst>
          </p:cNvPr>
          <p:cNvSpPr txBox="1"/>
          <p:nvPr/>
        </p:nvSpPr>
        <p:spPr>
          <a:xfrm>
            <a:off x="540000" y="912642"/>
            <a:ext cx="6678218" cy="830997"/>
          </a:xfrm>
          <a:prstGeom prst="rect">
            <a:avLst/>
          </a:prstGeom>
          <a:noFill/>
          <a:ln>
            <a:noFill/>
          </a:ln>
        </p:spPr>
        <p:txBody>
          <a:bodyPr wrap="square" rtlCol="0">
            <a:spAutoFit/>
          </a:bodyPr>
          <a:lstStyle/>
          <a:p>
            <a:r>
              <a:rPr lang="en-US" sz="2400">
                <a:latin typeface="Century Gothic" panose="020B0502020202020204" pitchFamily="34" charset="0"/>
              </a:rPr>
              <a:t>Why does a space rocket need a lot of force to lift off?</a:t>
            </a:r>
          </a:p>
        </p:txBody>
      </p:sp>
      <p:sp>
        <p:nvSpPr>
          <p:cNvPr id="8" name="TextBox 7">
            <a:extLst>
              <a:ext uri="{FF2B5EF4-FFF2-40B4-BE49-F238E27FC236}">
                <a16:creationId xmlns:a16="http://schemas.microsoft.com/office/drawing/2014/main" id="{070E1EE0-5888-8A43-9295-C1AC52B86EF7}"/>
              </a:ext>
            </a:extLst>
          </p:cNvPr>
          <p:cNvSpPr txBox="1"/>
          <p:nvPr/>
        </p:nvSpPr>
        <p:spPr>
          <a:xfrm>
            <a:off x="526144" y="2089943"/>
            <a:ext cx="4840075" cy="5078313"/>
          </a:xfrm>
          <a:prstGeom prst="rect">
            <a:avLst/>
          </a:prstGeom>
          <a:noFill/>
        </p:spPr>
        <p:txBody>
          <a:bodyPr wrap="square" rtlCol="0">
            <a:spAutoFit/>
          </a:bodyPr>
          <a:lstStyle/>
          <a:p>
            <a:r>
              <a:rPr lang="en-GB" i="1" dirty="0">
                <a:latin typeface="Century Gothic" panose="020B0502020202020204" pitchFamily="34" charset="0"/>
              </a:rPr>
              <a:t>What is Newton’s First Law?</a:t>
            </a:r>
          </a:p>
          <a:p>
            <a:endParaRPr lang="en-GB" i="1" dirty="0">
              <a:latin typeface="Century Gothic" panose="020B0502020202020204" pitchFamily="34" charset="0"/>
            </a:endParaRPr>
          </a:p>
          <a:p>
            <a:r>
              <a:rPr lang="en-GB" i="1" dirty="0">
                <a:latin typeface="Century Gothic" panose="020B0502020202020204" pitchFamily="34" charset="0"/>
              </a:rPr>
              <a:t>What forces are acting on the rocket before lift-off?</a:t>
            </a:r>
          </a:p>
          <a:p>
            <a:endParaRPr lang="en-GB" i="1" dirty="0">
              <a:latin typeface="Century Gothic" panose="020B0502020202020204" pitchFamily="34" charset="0"/>
            </a:endParaRPr>
          </a:p>
          <a:p>
            <a:r>
              <a:rPr lang="en-GB" i="1" dirty="0">
                <a:latin typeface="Century Gothic" panose="020B0502020202020204" pitchFamily="34" charset="0"/>
              </a:rPr>
              <a:t>What forces are acting on the rocket at lift-off?</a:t>
            </a:r>
          </a:p>
          <a:p>
            <a:endParaRPr lang="en-GB" i="1" dirty="0">
              <a:latin typeface="Century Gothic" panose="020B0502020202020204" pitchFamily="34" charset="0"/>
            </a:endParaRPr>
          </a:p>
          <a:p>
            <a:r>
              <a:rPr lang="en-GB" i="1" dirty="0">
                <a:latin typeface="Century Gothic" panose="020B0502020202020204" pitchFamily="34" charset="0"/>
              </a:rPr>
              <a:t>What can be said about the size of these forces for the rocket to be able to lift off?</a:t>
            </a:r>
          </a:p>
          <a:p>
            <a:endParaRPr lang="en-GB" i="1" dirty="0">
              <a:latin typeface="Century Gothic" panose="020B0502020202020204" pitchFamily="34" charset="0"/>
            </a:endParaRPr>
          </a:p>
          <a:p>
            <a:r>
              <a:rPr lang="en-GB" i="1" dirty="0">
                <a:latin typeface="Century Gothic" panose="020B0502020202020204" pitchFamily="34" charset="0"/>
              </a:rPr>
              <a:t>In which direction would the resultant force be acting?</a:t>
            </a:r>
          </a:p>
          <a:p>
            <a:endParaRPr lang="en-GB" i="1" dirty="0">
              <a:latin typeface="Century Gothic" panose="020B0502020202020204" pitchFamily="34" charset="0"/>
            </a:endParaRPr>
          </a:p>
          <a:p>
            <a:r>
              <a:rPr lang="en-GB" i="1" dirty="0">
                <a:latin typeface="Century Gothic" panose="020B0502020202020204" pitchFamily="34" charset="0"/>
              </a:rPr>
              <a:t>Which direction would the rocket accelerate in?</a:t>
            </a:r>
          </a:p>
          <a:p>
            <a:endParaRPr lang="en-GB" i="1" dirty="0">
              <a:latin typeface="Century Gothic" panose="020B0502020202020204" pitchFamily="34" charset="0"/>
            </a:endParaRPr>
          </a:p>
          <a:p>
            <a:endParaRPr lang="en-GB" i="1" dirty="0">
              <a:latin typeface="Century Gothic" panose="020B0502020202020204" pitchFamily="34" charset="0"/>
            </a:endParaRPr>
          </a:p>
        </p:txBody>
      </p:sp>
      <p:pic>
        <p:nvPicPr>
          <p:cNvPr id="3" name="Picture 2" descr="Free Rocket Launch Rocket photo and picture">
            <a:extLst>
              <a:ext uri="{FF2B5EF4-FFF2-40B4-BE49-F238E27FC236}">
                <a16:creationId xmlns:a16="http://schemas.microsoft.com/office/drawing/2014/main" id="{9BC99811-8638-1EB0-CA41-41F9367A72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3336" y="0"/>
            <a:ext cx="4383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866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893647"/>
          </a:xfrm>
          <a:prstGeom prst="rect">
            <a:avLst/>
          </a:prstGeom>
          <a:noFill/>
        </p:spPr>
        <p:txBody>
          <a:bodyPr wrap="square">
            <a:spAutoFit/>
          </a:bodyPr>
          <a:lstStyle/>
          <a:p>
            <a:pPr marL="457200" indent="-457200">
              <a:buFontTx/>
              <a:buAutoNum type="arabicPeriod"/>
            </a:pPr>
            <a:r>
              <a:rPr lang="en-GB" sz="2400" dirty="0">
                <a:latin typeface="Century Gothic" panose="020B0502020202020204" pitchFamily="34" charset="0"/>
              </a:rPr>
              <a:t>What is Newton's first law?</a:t>
            </a:r>
          </a:p>
          <a:p>
            <a:pPr marL="457200" indent="-457200">
              <a:buAutoNum type="arabicPeriod"/>
            </a:pPr>
            <a:r>
              <a:rPr lang="en-GB" sz="2400" dirty="0">
                <a:latin typeface="Century Gothic" panose="020B0502020202020204" pitchFamily="34" charset="0"/>
              </a:rPr>
              <a:t>Describe the forces acting on a stationary car.
When a car accelerates, what happens to the forces?
What happens to air resistance as a car accelerates?</a:t>
            </a:r>
          </a:p>
          <a:p>
            <a:pPr marL="457200" indent="-457200">
              <a:buAutoNum type="arabicPeriod"/>
            </a:pPr>
            <a:r>
              <a:rPr lang="en-GB" sz="2400" dirty="0">
                <a:latin typeface="Century Gothic" panose="020B0502020202020204" pitchFamily="34" charset="0"/>
              </a:rPr>
              <a:t>Which direction would air resistance act on a car moving forwards?
What are the forces acting on a stationary rocket? </a:t>
            </a:r>
          </a:p>
          <a:p>
            <a:pPr marL="457200" indent="-457200">
              <a:buAutoNum type="arabicPeriod"/>
            </a:pPr>
            <a:r>
              <a:rPr lang="en-GB" sz="2400" dirty="0">
                <a:latin typeface="Century Gothic" panose="020B0502020202020204" pitchFamily="34" charset="0"/>
              </a:rPr>
              <a:t>If a rocket initially accelerates upwards what does this tell you about thrust and weight?
If a rocket runs out of fuel, what will happen to the thrust force?
If a rocket is moving upwards and the weight is greater than thrust force, then what happens to the rocket?
What is the force that attracts objects with mass towards the centre of earth?</a:t>
            </a:r>
          </a:p>
        </p:txBody>
      </p:sp>
    </p:spTree>
    <p:extLst>
      <p:ext uri="{BB962C8B-B14F-4D97-AF65-F5344CB8AC3E}">
        <p14:creationId xmlns:p14="http://schemas.microsoft.com/office/powerpoint/2010/main" val="2173709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395749" y="751389"/>
            <a:ext cx="11311342" cy="5632311"/>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Newton's first law states that an object in motion will not change unless there is an unbalanced force acting on it.
The resultant forces on a stationary car are 0N as they are equal and opposite.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When a car accelerates the forward force (thrust force from the engine) is greater than the backward force(friction and air resistance).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Air resistance increases as a car accelerates.
Air resistance would act backwards when a car moves forward.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Stationary rocket has weight and reaction force.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Thrust is greater than weight when a rocket initially accelerates upwards.
Thrust is removed when a rocket runs out of fuel.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rocket will still move upwards but will then start to slow down, and then start to fall down, as the weight is greater than thrust.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Gravitational force.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21949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10191900" cy="3323987"/>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extended response activity</a:t>
            </a:r>
          </a:p>
          <a:p>
            <a:endParaRPr lang="en-GB" sz="2400">
              <a:latin typeface="Century Gothic" panose="020B0502020202020204" pitchFamily="34" charset="0"/>
            </a:endParaRPr>
          </a:p>
          <a:p>
            <a:r>
              <a:rPr lang="en-GB" sz="2400">
                <a:latin typeface="Century Gothic" panose="020B0502020202020204" pitchFamily="34" charset="0"/>
              </a:rPr>
              <a:t>Add labels to the graph to show key points</a:t>
            </a:r>
          </a:p>
          <a:p>
            <a:endParaRPr lang="en-GB" sz="2400">
              <a:latin typeface="Century Gothic" panose="020B0502020202020204" pitchFamily="34" charset="0"/>
            </a:endParaRPr>
          </a:p>
          <a:p>
            <a:r>
              <a:rPr lang="en-GB" sz="2400">
                <a:latin typeface="Century Gothic" panose="020B0502020202020204" pitchFamily="34" charset="0"/>
              </a:rPr>
              <a:t>Describe the motion</a:t>
            </a:r>
          </a:p>
          <a:p>
            <a:endParaRPr lang="en-GB" sz="2400">
              <a:latin typeface="Century Gothic" panose="020B0502020202020204" pitchFamily="34" charset="0"/>
            </a:endParaRPr>
          </a:p>
          <a:p>
            <a:r>
              <a:rPr lang="en-GB" sz="2400">
                <a:latin typeface="Century Gothic" panose="020B0502020202020204" pitchFamily="34" charset="0"/>
              </a:rPr>
              <a:t>Explain the changes in motion with respect to the forces acting on the rocket</a:t>
            </a: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Acceleration Extended Response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8B8A-2E8A-B49E-EF33-6C83BE745C73}"/>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CFDEC3A4-F1D6-023D-1378-FD15130BE054}"/>
              </a:ext>
            </a:extLst>
          </p:cNvPr>
          <p:cNvSpPr/>
          <p:nvPr/>
        </p:nvSpPr>
        <p:spPr>
          <a:xfrm>
            <a:off x="661260" y="719999"/>
            <a:ext cx="10203052" cy="4664354"/>
          </a:xfrm>
          <a:prstGeom prst="rect">
            <a:avLst/>
          </a:prstGeom>
        </p:spPr>
        <p:txBody>
          <a:bodyPr wrap="square">
            <a:spAutoFit/>
          </a:bodyPr>
          <a:lstStyle/>
          <a:p>
            <a:pPr>
              <a:lnSpc>
                <a:spcPct val="107000"/>
              </a:lnSpc>
              <a:spcAft>
                <a:spcPts val="800"/>
              </a:spcAft>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Part 1</a:t>
            </a:r>
            <a:endParaRPr lang="en-GB" sz="2000" b="1"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Rocket runs out of fuel at 3 seconds (after which time it slows down)</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Highest point reached is at 5 seconds (where the rocket will stop for a fraction of a second before changing direction and falling back down)</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spcAft>
                <a:spcPts val="800"/>
              </a:spcAft>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Rocket hits the ground just after 7 seconds (where its velocity suddenly decreases to 0)</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a:lnSpc>
                <a:spcPct val="107000"/>
              </a:lnSpc>
              <a:spcAft>
                <a:spcPts val="800"/>
              </a:spcAft>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Part 2</a:t>
            </a:r>
            <a:endParaRPr lang="en-GB" sz="2000" b="1"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rocket accelerates (uniformly) from 0 to 20 m/s in 3 seconds</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Between 3 seconds and 5 seconds the rocket slows down (uniformly) to 0</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Between 5 seconds and 7 seconds the rocket accelerates to 20 m/s in the opposite direction</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After 7 seconds the rocket stops as its velocity decreases to 0</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spcAft>
                <a:spcPts val="800"/>
              </a:spcAft>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rocket remains stationary until 10 seconds</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1019386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012F1-9D57-625B-BFA5-1FDF0A1E7E9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5CDDBB12-2BA6-2314-7782-F93ED88C75FA}"/>
              </a:ext>
            </a:extLst>
          </p:cNvPr>
          <p:cNvSpPr/>
          <p:nvPr/>
        </p:nvSpPr>
        <p:spPr>
          <a:xfrm>
            <a:off x="692257" y="1017736"/>
            <a:ext cx="10620000" cy="5446940"/>
          </a:xfrm>
          <a:prstGeom prst="rect">
            <a:avLst/>
          </a:prstGeom>
        </p:spPr>
        <p:txBody>
          <a:bodyPr wrap="square">
            <a:spAutoFit/>
          </a:bodyPr>
          <a:lstStyle/>
          <a:p>
            <a:pPr>
              <a:lnSpc>
                <a:spcPct val="107000"/>
              </a:lnSpc>
              <a:spcAft>
                <a:spcPts val="800"/>
              </a:spcAft>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Part 3</a:t>
            </a:r>
            <a:endParaRPr lang="en-GB" sz="2000" b="1"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rocket initially accelerates because the thrust force is greater than the weight/force of gravity</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rocket runs out of fuel so the thrust force is removed</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This means that the weight is now the resultant force so the rocket accelerates in the direction of the resultant force</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It was already travelling upwards, which means that its acceleration is now downwards (it is not moving downwards yet, it is still travelling upwards but slowing down)</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It reaches the highest point when its velocity is 0 before turning around (the velocity has become negative)</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rocket accelerates downwards because the resultant force is still weight</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rocket hits the ground and the reaction force from the ground causes the rocket to stop</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a:p>
            <a:pPr marL="342900" lvl="0" indent="-342900">
              <a:lnSpc>
                <a:spcPct val="107000"/>
              </a:lnSpc>
              <a:spcAft>
                <a:spcPts val="800"/>
              </a:spcAft>
              <a:buFont typeface="Century Gothic" panose="020B0502020202020204" pitchFamily="34" charset="0"/>
              <a:buChar char="-"/>
              <a:tabLst>
                <a:tab pos="3019425" algn="l"/>
              </a:tabLs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The resultant force of weight and reaction force becomes 0 so the rocket remains stationary </a:t>
            </a:r>
            <a:endParaRPr lang="en-GB" sz="2000" b="1" dirty="0">
              <a:solidFill>
                <a:schemeClr val="accent1"/>
              </a:solidFill>
              <a:latin typeface="Calibri" panose="020F050202020403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1399764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959721"/>
            <a:ext cx="9378845" cy="4766618"/>
          </a:xfrm>
          <a:prstGeom prst="rect">
            <a:avLst/>
          </a:prstGeom>
          <a:noFill/>
          <a:ln>
            <a:noFill/>
          </a:ln>
        </p:spPr>
        <p:txBody>
          <a:bodyPr spcFirstLastPara="1" wrap="square" lIns="0" tIns="0" rIns="0" bIns="0" anchor="t" anchorCtr="0">
            <a:noAutofit/>
          </a:bodyPr>
          <a:lstStyle/>
          <a:p>
            <a:pPr marL="457200" lvl="0" indent="-457200">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equation used to calculate acceleration.</a:t>
            </a:r>
          </a:p>
          <a:p>
            <a:pPr marL="457200" lvl="0" indent="-457200">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lvl="0" indent="-457200">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lvl="0" indent="-457200">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SI unit for acceleration.</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Explain why acceleration is a vector quantity.</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Compare the meaning of a horizontal line on a distance-time graph and a velocity-time graph.</a:t>
            </a: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Name the quantity that can be determined from the gradient of a velocity-time graph.</a:t>
            </a:r>
          </a:p>
        </p:txBody>
      </p:sp>
      <mc:AlternateContent xmlns:mc="http://schemas.openxmlformats.org/markup-compatibility/2006">
        <mc:Choice xmlns:a14="http://schemas.microsoft.com/office/drawing/2010/main" Requires="a14">
          <p:sp>
            <p:nvSpPr>
              <p:cNvPr id="94" name="Google Shape;94;g7947b471f8_0_186"/>
              <p:cNvSpPr txBox="1"/>
              <p:nvPr/>
            </p:nvSpPr>
            <p:spPr>
              <a:xfrm>
                <a:off x="955975" y="1372668"/>
                <a:ext cx="7728840" cy="461665"/>
              </a:xfrm>
              <a:prstGeom prst="rect">
                <a:avLst/>
              </a:prstGeom>
              <a:noFill/>
              <a:ln>
                <a:noFill/>
              </a:ln>
            </p:spPr>
            <p:txBody>
              <a:bodyPr spcFirstLastPara="1" wrap="square" lIns="0" tIns="0" rIns="0" bIns="0" anchor="t" anchorCtr="0">
                <a:noAutofit/>
              </a:bodyPr>
              <a:lstStyle/>
              <a:p>
                <a:pPr lvl="0"/>
                <a14:m>
                  <m:oMathPara xmlns:m="http://schemas.openxmlformats.org/officeDocument/2006/math">
                    <m:oMathParaPr>
                      <m:jc m:val="left"/>
                    </m:oMathParaPr>
                    <m:oMath xmlns:m="http://schemas.openxmlformats.org/officeDocument/2006/math">
                      <m:r>
                        <a:rPr lang="en-GB" sz="2400" b="1" i="1" smtClean="0">
                          <a:solidFill>
                            <a:schemeClr val="accent1"/>
                          </a:solidFill>
                          <a:latin typeface="Cambria Math" panose="02040503050406030204" pitchFamily="18" charset="0"/>
                          <a:sym typeface="Century Gothic"/>
                        </a:rPr>
                        <m:t>𝑨𝒄𝒄𝒆𝒍𝒆𝒓𝒂𝒕𝒊𝒐𝒏</m:t>
                      </m:r>
                      <m:r>
                        <a:rPr lang="en-GB" sz="2400" b="1" i="1" smtClean="0">
                          <a:solidFill>
                            <a:schemeClr val="accent1"/>
                          </a:solidFill>
                          <a:latin typeface="Cambria Math" panose="02040503050406030204" pitchFamily="18" charset="0"/>
                          <a:sym typeface="Century Gothic"/>
                        </a:rPr>
                        <m:t>= </m:t>
                      </m:r>
                      <m:f>
                        <m:fPr>
                          <m:ctrlPr>
                            <a:rPr lang="en-GB" sz="2400" b="1" i="1" smtClean="0">
                              <a:solidFill>
                                <a:schemeClr val="accent1"/>
                              </a:solidFill>
                              <a:latin typeface="Cambria Math" panose="02040503050406030204" pitchFamily="18" charset="0"/>
                              <a:sym typeface="Century Gothic"/>
                            </a:rPr>
                          </m:ctrlPr>
                        </m:fPr>
                        <m:num>
                          <m:r>
                            <a:rPr lang="en-GB" sz="2400" b="1" i="1" smtClean="0">
                              <a:solidFill>
                                <a:schemeClr val="accent1"/>
                              </a:solidFill>
                              <a:latin typeface="Cambria Math" panose="02040503050406030204" pitchFamily="18" charset="0"/>
                              <a:sym typeface="Century Gothic"/>
                            </a:rPr>
                            <m:t>𝑪𝒉𝒂𝒏𝒈𝒆</m:t>
                          </m:r>
                          <m:r>
                            <a:rPr lang="en-GB" sz="2400" b="1" i="1" smtClean="0">
                              <a:solidFill>
                                <a:schemeClr val="accent1"/>
                              </a:solidFill>
                              <a:latin typeface="Cambria Math" panose="02040503050406030204" pitchFamily="18" charset="0"/>
                              <a:sym typeface="Century Gothic"/>
                            </a:rPr>
                            <m:t> </m:t>
                          </m:r>
                          <m:r>
                            <a:rPr lang="en-GB" sz="2400" b="1" i="1" smtClean="0">
                              <a:solidFill>
                                <a:schemeClr val="accent1"/>
                              </a:solidFill>
                              <a:latin typeface="Cambria Math" panose="02040503050406030204" pitchFamily="18" charset="0"/>
                              <a:sym typeface="Century Gothic"/>
                            </a:rPr>
                            <m:t>𝒊𝒏</m:t>
                          </m:r>
                          <m:r>
                            <a:rPr lang="en-GB" sz="2400" b="1" i="1" smtClean="0">
                              <a:solidFill>
                                <a:schemeClr val="accent1"/>
                              </a:solidFill>
                              <a:latin typeface="Cambria Math" panose="02040503050406030204" pitchFamily="18" charset="0"/>
                              <a:sym typeface="Century Gothic"/>
                            </a:rPr>
                            <m:t> </m:t>
                          </m:r>
                          <m:r>
                            <a:rPr lang="en-GB" sz="2400" b="1" i="1" smtClean="0">
                              <a:solidFill>
                                <a:schemeClr val="accent1"/>
                              </a:solidFill>
                              <a:latin typeface="Cambria Math" panose="02040503050406030204" pitchFamily="18" charset="0"/>
                              <a:sym typeface="Century Gothic"/>
                            </a:rPr>
                            <m:t>𝒗𝒆𝒍𝒐𝒄𝒊𝒕𝒚</m:t>
                          </m:r>
                        </m:num>
                        <m:den>
                          <m:r>
                            <a:rPr lang="en-GB" sz="2400" b="1" i="1" smtClean="0">
                              <a:solidFill>
                                <a:schemeClr val="accent1"/>
                              </a:solidFill>
                              <a:latin typeface="Cambria Math" panose="02040503050406030204" pitchFamily="18" charset="0"/>
                              <a:sym typeface="Century Gothic"/>
                            </a:rPr>
                            <m:t>𝑻𝒊𝒎𝒆</m:t>
                          </m:r>
                        </m:den>
                      </m:f>
                    </m:oMath>
                  </m:oMathPara>
                </a14:m>
                <a:endParaRPr lang="en-GB" sz="2400" b="1" dirty="0">
                  <a:solidFill>
                    <a:schemeClr val="accent1"/>
                  </a:solidFill>
                  <a:latin typeface="Century Gothic" panose="020B0502020202020204" pitchFamily="34" charset="0"/>
                </a:endParaRPr>
              </a:p>
            </p:txBody>
          </p:sp>
        </mc:Choice>
        <mc:Fallback>
          <p:sp>
            <p:nvSpPr>
              <p:cNvPr id="94" name="Google Shape;94;g7947b471f8_0_186"/>
              <p:cNvSpPr txBox="1">
                <a:spLocks noRot="1" noChangeAspect="1" noMove="1" noResize="1" noEditPoints="1" noAdjustHandles="1" noChangeArrowheads="1" noChangeShapeType="1" noTextEdit="1"/>
              </p:cNvSpPr>
              <p:nvPr/>
            </p:nvSpPr>
            <p:spPr>
              <a:xfrm>
                <a:off x="955975" y="1372668"/>
                <a:ext cx="7728840" cy="461665"/>
              </a:xfrm>
              <a:prstGeom prst="rect">
                <a:avLst/>
              </a:prstGeom>
              <a:blipFill>
                <a:blip r:embed="rId3"/>
                <a:stretch>
                  <a:fillRect l="-1478" t="-13514" b="-70270"/>
                </a:stretch>
              </a:blipFill>
              <a:ln>
                <a:noFill/>
              </a:ln>
            </p:spPr>
            <p:txBody>
              <a:bodyPr/>
              <a:lstStyle/>
              <a:p>
                <a:r>
                  <a:rPr lang="en-GB">
                    <a:noFill/>
                  </a:rPr>
                  <a:t> </a:t>
                </a:r>
              </a:p>
            </p:txBody>
          </p:sp>
        </mc:Fallback>
      </mc:AlternateContent>
      <p:sp>
        <p:nvSpPr>
          <p:cNvPr id="95" name="Google Shape;95;g7947b471f8_0_186"/>
          <p:cNvSpPr txBox="1"/>
          <p:nvPr/>
        </p:nvSpPr>
        <p:spPr>
          <a:xfrm>
            <a:off x="955975" y="2395413"/>
            <a:ext cx="1044828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Metres per second squared (m/s</a:t>
            </a:r>
            <a:r>
              <a:rPr lang="en-GB" sz="2400" b="1" baseline="30000">
                <a:solidFill>
                  <a:schemeClr val="accent1"/>
                </a:solidFill>
                <a:latin typeface="Century Gothic" panose="020B0502020202020204" pitchFamily="34" charset="0"/>
                <a:ea typeface="Century Gothic"/>
                <a:cs typeface="Century Gothic"/>
                <a:sym typeface="Century Gothic"/>
              </a:rPr>
              <a:t>2</a:t>
            </a:r>
            <a:r>
              <a:rPr lang="en-GB" sz="2400" b="1">
                <a:solidFill>
                  <a:schemeClr val="accent1"/>
                </a:solidFill>
                <a:latin typeface="Century Gothic" panose="020B0502020202020204" pitchFamily="34" charset="0"/>
                <a:ea typeface="Century Gothic"/>
                <a:cs typeface="Century Gothic"/>
                <a:sym typeface="Century Gothic"/>
              </a:rPr>
              <a:t>)</a:t>
            </a:r>
          </a:p>
        </p:txBody>
      </p:sp>
      <p:sp>
        <p:nvSpPr>
          <p:cNvPr id="96" name="Google Shape;96;g7947b471f8_0_186"/>
          <p:cNvSpPr txBox="1"/>
          <p:nvPr/>
        </p:nvSpPr>
        <p:spPr>
          <a:xfrm>
            <a:off x="955975" y="3123594"/>
            <a:ext cx="10713425" cy="3867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rPr>
              <a:t>Acceleration is the rate of change of velocity and velocity is speed in a given direction, so acceleration must also have a direction.</a:t>
            </a:r>
            <a:endParaRPr sz="2400"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a:xfrm>
            <a:off x="522600" y="-151464"/>
            <a:ext cx="10620000" cy="720000"/>
          </a:xfrm>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Acceleration Problems</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71858" y="4537362"/>
            <a:ext cx="9029588" cy="1200329"/>
          </a:xfrm>
          <a:prstGeom prst="rect">
            <a:avLst/>
          </a:prstGeom>
        </p:spPr>
        <p:txBody>
          <a:bodyPr wrap="square">
            <a:spAutoFit/>
          </a:bodyPr>
          <a:lstStyle/>
          <a:p>
            <a:r>
              <a:rPr lang="en-GB" sz="2400" b="1">
                <a:solidFill>
                  <a:schemeClr val="accent1"/>
                </a:solidFill>
                <a:latin typeface="Century Gothic" panose="020B0502020202020204" pitchFamily="34" charset="0"/>
              </a:rPr>
              <a:t>On a distance-time graph a horizontal line represents a stationary object whereas on a velocity-time graph a horizontal line represents an object with constant velocity.</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4" cstate="screen">
            <a:extLst>
              <a:ext uri="{BEBA8EAE-BF5A-486C-A8C5-ECC9F3942E4B}">
                <a14:imgProps xmlns:a14="http://schemas.microsoft.com/office/drawing/2010/main">
                  <a14:imgLayer r:embed="rId5">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75934" y="5529420"/>
            <a:ext cx="1047794" cy="1119004"/>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250597"/>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
        <p:nvSpPr>
          <p:cNvPr id="14" name="Rectangle 13">
            <a:extLst>
              <a:ext uri="{FF2B5EF4-FFF2-40B4-BE49-F238E27FC236}">
                <a16:creationId xmlns:a16="http://schemas.microsoft.com/office/drawing/2014/main" id="{249D1617-749B-464B-BF4F-41A0E0E66F42}"/>
              </a:ext>
            </a:extLst>
          </p:cNvPr>
          <p:cNvSpPr/>
          <p:nvPr/>
        </p:nvSpPr>
        <p:spPr>
          <a:xfrm>
            <a:off x="922724" y="6412960"/>
            <a:ext cx="10448285" cy="461665"/>
          </a:xfrm>
          <a:prstGeom prst="rect">
            <a:avLst/>
          </a:prstGeom>
        </p:spPr>
        <p:txBody>
          <a:bodyPr wrap="square">
            <a:spAutoFit/>
          </a:bodyPr>
          <a:lstStyle/>
          <a:p>
            <a:r>
              <a:rPr lang="en-US" sz="2400" b="1">
                <a:solidFill>
                  <a:schemeClr val="accent1"/>
                </a:solidFill>
                <a:latin typeface="Century Gothic" panose="020B0502020202020204" pitchFamily="34" charset="0"/>
              </a:rPr>
              <a:t>Acceleration</a:t>
            </a: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5539978"/>
          </a:xfrm>
          <a:prstGeom prst="rect">
            <a:avLst/>
          </a:prstGeom>
          <a:noFill/>
          <a:ln>
            <a:noFill/>
          </a:ln>
        </p:spPr>
        <p:txBody>
          <a:bodyPr spcFirstLastPara="1" wrap="square" lIns="0" tIns="0" rIns="0" bIns="0" anchor="t" anchorCtr="0">
            <a:spAutoFit/>
          </a:bodyPr>
          <a:lstStyle/>
          <a:p>
            <a:pPr marL="457200" indent="-457200">
              <a:buFont typeface="+mj-lt"/>
              <a:buAutoNum type="arabicPeriod"/>
            </a:pPr>
            <a:r>
              <a:rPr lang="en-GB" sz="2400">
                <a:latin typeface="Century Gothic" panose="020B0502020202020204" pitchFamily="34" charset="0"/>
              </a:rPr>
              <a:t>Which scenario would have a non-zero resultant force?</a:t>
            </a:r>
          </a:p>
          <a:p>
            <a:pPr marL="457200" indent="-457200">
              <a:buFont typeface="Wingdings" pitchFamily="2" charset="2"/>
              <a:buChar char="q"/>
            </a:pPr>
            <a:r>
              <a:rPr lang="en-GB" sz="2400">
                <a:latin typeface="Century Gothic" panose="020B0502020202020204" pitchFamily="34" charset="0"/>
              </a:rPr>
              <a:t>A. An object travelling at constant velocity</a:t>
            </a:r>
          </a:p>
          <a:p>
            <a:pPr marL="457200" indent="-457200">
              <a:buFont typeface="Wingdings" pitchFamily="2" charset="2"/>
              <a:buChar char="q"/>
            </a:pPr>
            <a:r>
              <a:rPr lang="en-GB" sz="2400">
                <a:latin typeface="Century Gothic" panose="020B0502020202020204" pitchFamily="34" charset="0"/>
              </a:rPr>
              <a:t>B. A stationary object </a:t>
            </a:r>
          </a:p>
          <a:p>
            <a:pPr marL="457200" indent="-457200">
              <a:buFont typeface="Wingdings" pitchFamily="2" charset="2"/>
              <a:buChar char="q"/>
            </a:pPr>
            <a:r>
              <a:rPr lang="en-GB" sz="2400">
                <a:latin typeface="Century Gothic" panose="020B0502020202020204" pitchFamily="34" charset="0"/>
              </a:rPr>
              <a:t>C. An object decelerating </a:t>
            </a:r>
          </a:p>
          <a:p>
            <a:pPr marL="457200" indent="-457200">
              <a:buFont typeface="+mj-lt"/>
              <a:buAutoNum type="arabicPeriod"/>
            </a:pPr>
            <a:endParaRPr lang="en-GB" sz="2400">
              <a:latin typeface="Century Gothic" panose="020B0502020202020204" pitchFamily="34" charset="0"/>
            </a:endParaRPr>
          </a:p>
          <a:p>
            <a:r>
              <a:rPr lang="en-GB" sz="2400">
                <a:latin typeface="Century Gothic" panose="020B0502020202020204" pitchFamily="34" charset="0"/>
              </a:rPr>
              <a:t>2. At what point would a rocket have a velocity of 0?</a:t>
            </a:r>
          </a:p>
          <a:p>
            <a:pPr marL="457200" indent="-457200">
              <a:buFont typeface="Wingdings" pitchFamily="2" charset="2"/>
              <a:buChar char="q"/>
            </a:pPr>
            <a:r>
              <a:rPr lang="en-GB" sz="2400">
                <a:latin typeface="Century Gothic" panose="020B0502020202020204" pitchFamily="34" charset="0"/>
              </a:rPr>
              <a:t>A. Just before it hits the ground</a:t>
            </a:r>
          </a:p>
          <a:p>
            <a:pPr marL="457200" indent="-457200">
              <a:buFont typeface="Wingdings" pitchFamily="2" charset="2"/>
              <a:buChar char="q"/>
            </a:pPr>
            <a:r>
              <a:rPr lang="en-GB" sz="2400">
                <a:latin typeface="Century Gothic" panose="020B0502020202020204" pitchFamily="34" charset="0"/>
              </a:rPr>
              <a:t>B. At its highest point</a:t>
            </a:r>
          </a:p>
          <a:p>
            <a:pPr marL="457200" indent="-457200">
              <a:buFont typeface="Wingdings" pitchFamily="2" charset="2"/>
              <a:buChar char="q"/>
            </a:pPr>
            <a:r>
              <a:rPr lang="en-GB" sz="2400">
                <a:latin typeface="Century Gothic" panose="020B0502020202020204" pitchFamily="34" charset="0"/>
              </a:rPr>
              <a:t>C. Just after it takes off</a:t>
            </a:r>
          </a:p>
          <a:p>
            <a:pPr marL="457200" indent="-457200">
              <a:buAutoNum type="alphaUcPeriod"/>
            </a:pPr>
            <a:endParaRPr lang="en-GB" sz="2400">
              <a:latin typeface="Century Gothic" panose="020B0502020202020204" pitchFamily="34" charset="0"/>
            </a:endParaRPr>
          </a:p>
          <a:p>
            <a:r>
              <a:rPr lang="en-GB" sz="2400">
                <a:latin typeface="Century Gothic" panose="020B0502020202020204" pitchFamily="34" charset="0"/>
              </a:rPr>
              <a:t>3. Which would show an object decelerating on a velocity-time graph?</a:t>
            </a:r>
          </a:p>
          <a:p>
            <a:pPr marL="457200" indent="-457200">
              <a:buFont typeface="Wingdings" pitchFamily="2" charset="2"/>
              <a:buChar char="q"/>
            </a:pPr>
            <a:r>
              <a:rPr lang="en-GB" sz="2400">
                <a:latin typeface="Century Gothic" panose="020B0502020202020204" pitchFamily="34" charset="0"/>
              </a:rPr>
              <a:t>A. A negative gradient</a:t>
            </a:r>
          </a:p>
          <a:p>
            <a:pPr marL="457200" indent="-457200">
              <a:buFont typeface="Wingdings" pitchFamily="2" charset="2"/>
              <a:buChar char="q"/>
            </a:pPr>
            <a:r>
              <a:rPr lang="en-GB" sz="2400">
                <a:latin typeface="Century Gothic" panose="020B0502020202020204" pitchFamily="34" charset="0"/>
              </a:rPr>
              <a:t>B. A positive gradient</a:t>
            </a:r>
            <a:endParaRPr lang="en-GB" sz="2400" baseline="30000">
              <a:latin typeface="Century Gothic" panose="020B0502020202020204" pitchFamily="34" charset="0"/>
            </a:endParaRPr>
          </a:p>
          <a:p>
            <a:pPr marL="457200" indent="-457200">
              <a:buFont typeface="Wingdings" pitchFamily="2" charset="2"/>
              <a:buChar char="q"/>
            </a:pPr>
            <a:r>
              <a:rPr lang="en-GB" sz="2400">
                <a:latin typeface="Century Gothic" panose="020B0502020202020204" pitchFamily="34" charset="0"/>
              </a:rPr>
              <a:t>C. A horizontal line at 0 on the y axis </a:t>
            </a:r>
            <a:endParaRPr lang="en-GB" sz="2400" baseline="30000">
              <a:latin typeface="Century Gothic" panose="020B0502020202020204" pitchFamily="34" charset="0"/>
            </a:endParaRP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DD277063-FBBB-BC48-9788-8201859647EE}"/>
              </a:ext>
            </a:extLst>
          </p:cNvPr>
          <p:cNvSpPr>
            <a:spLocks noGrp="1"/>
          </p:cNvSpPr>
          <p:nvPr>
            <p:ph type="title"/>
          </p:nvPr>
        </p:nvSpPr>
        <p:spPr>
          <a:xfrm>
            <a:off x="450000" y="260300"/>
            <a:ext cx="8008255" cy="471840"/>
          </a:xfrm>
        </p:spPr>
        <p:txBody>
          <a:bodyPr>
            <a:normAutofit/>
          </a:bodyPr>
          <a:lstStyle/>
          <a:p>
            <a:pPr lvl="0">
              <a:spcBef>
                <a:spcPts val="0"/>
              </a:spcBef>
            </a:pPr>
            <a:r>
              <a:rPr lang="en-GB" sz="2400" dirty="0">
                <a:solidFill>
                  <a:schemeClr val="dk1"/>
                </a:solidFill>
                <a:latin typeface="Century Gothic"/>
                <a:sym typeface="Century Gothic"/>
              </a:rPr>
              <a:t>Answer the questions below.</a:t>
            </a:r>
            <a:endParaRPr lang="en-GB" sz="2400" dirty="0"/>
          </a:p>
        </p:txBody>
      </p:sp>
      <p:sp>
        <p:nvSpPr>
          <p:cNvPr id="6" name="TextBox 15">
            <a:extLst>
              <a:ext uri="{FF2B5EF4-FFF2-40B4-BE49-F238E27FC236}">
                <a16:creationId xmlns:a16="http://schemas.microsoft.com/office/drawing/2014/main" id="{AD3CE2A0-FE1E-E54D-94F7-6F8DB78479E1}"/>
              </a:ext>
            </a:extLst>
          </p:cNvPr>
          <p:cNvSpPr txBox="1"/>
          <p:nvPr/>
        </p:nvSpPr>
        <p:spPr>
          <a:xfrm>
            <a:off x="363654" y="171967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3654" y="318870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63654" y="465772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00315165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P3.1.11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P3.1.11</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Acceleration Problems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34717" y="500783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432866"/>
            <a:ext cx="5497725" cy="1231106"/>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Maths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marL="342900" lvl="0" indent="-342900">
              <a:buFont typeface="Wingdings" pitchFamily="2" charset="2"/>
              <a:buChar char="Ø"/>
            </a:pPr>
            <a:r>
              <a:rPr lang="en-US" sz="2000" b="1"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CFAE66F5-8DE5-4DB0-C513-4287CAADFFD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DC4FC42B-10F2-A8C7-496F-FB41E3B97B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096520"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Describe the motion of an object using a velocity-time graph</a:t>
            </a:r>
          </a:p>
          <a:p>
            <a:pPr marL="342900" indent="-342900">
              <a:buFont typeface="Arial" panose="020B0604020202020204" pitchFamily="34" charset="0"/>
              <a:buChar char="•"/>
            </a:pPr>
            <a:endParaRPr lang="en-GB" sz="2400">
              <a:latin typeface="Century Gothic" panose="020B0502020202020204" pitchFamily="34" charset="0"/>
            </a:endParaRPr>
          </a:p>
          <a:p>
            <a:pPr marL="342900" indent="-342900">
              <a:buFont typeface="Arial" panose="020B0604020202020204" pitchFamily="34" charset="0"/>
              <a:buChar char="•"/>
            </a:pPr>
            <a:r>
              <a:rPr lang="en-GB" sz="2400">
                <a:latin typeface="Century Gothic" panose="020B0502020202020204" pitchFamily="34" charset="0"/>
              </a:rPr>
              <a:t>Use a velocity-time graph to draw conclusions about the forces acting on an object</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6D147025-9503-714B-9D55-4F332343D321}"/>
              </a:ext>
            </a:extLst>
          </p:cNvPr>
          <p:cNvSpPr/>
          <p:nvPr/>
        </p:nvSpPr>
        <p:spPr>
          <a:xfrm>
            <a:off x="2083903" y="4891803"/>
            <a:ext cx="1332015"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force</a:t>
            </a:r>
          </a:p>
        </p:txBody>
      </p:sp>
      <p:sp>
        <p:nvSpPr>
          <p:cNvPr id="10" name="Rectangle 9">
            <a:extLst>
              <a:ext uri="{FF2B5EF4-FFF2-40B4-BE49-F238E27FC236}">
                <a16:creationId xmlns:a16="http://schemas.microsoft.com/office/drawing/2014/main" id="{81280172-B33E-AC40-AE50-983BC1CF3BF5}"/>
              </a:ext>
            </a:extLst>
          </p:cNvPr>
          <p:cNvSpPr/>
          <p:nvPr/>
        </p:nvSpPr>
        <p:spPr>
          <a:xfrm>
            <a:off x="2083904" y="5690032"/>
            <a:ext cx="1922832"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velocity</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AC3DB540-B734-B04B-A569-3705A50B662C}"/>
              </a:ext>
            </a:extLst>
          </p:cNvPr>
          <p:cNvSpPr/>
          <p:nvPr/>
        </p:nvSpPr>
        <p:spPr>
          <a:xfrm>
            <a:off x="3515312" y="4891803"/>
            <a:ext cx="255352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balanced</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21560123-791B-704D-A667-C8730C147C54}"/>
              </a:ext>
            </a:extLst>
          </p:cNvPr>
          <p:cNvSpPr/>
          <p:nvPr/>
        </p:nvSpPr>
        <p:spPr>
          <a:xfrm>
            <a:off x="6168229" y="4891803"/>
            <a:ext cx="255352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unbalanced</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C43AB4B1-85F2-A943-8BDA-ED7C8FB527FE}"/>
              </a:ext>
            </a:extLst>
          </p:cNvPr>
          <p:cNvSpPr/>
          <p:nvPr/>
        </p:nvSpPr>
        <p:spPr>
          <a:xfrm>
            <a:off x="4082318" y="5687184"/>
            <a:ext cx="2553522"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acceleration</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11A421A3-163D-9542-9EF7-98F914EE3999}"/>
              </a:ext>
            </a:extLst>
          </p:cNvPr>
          <p:cNvSpPr/>
          <p:nvPr/>
        </p:nvSpPr>
        <p:spPr>
          <a:xfrm>
            <a:off x="6735388" y="5687184"/>
            <a:ext cx="1986363"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vertical</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25197C9A-C44F-3447-95E7-BF5D6520361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36352" y="4278086"/>
            <a:ext cx="4294955" cy="240824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E7D27-ECFF-EB4F-80C6-844ED5EF8DD1}"/>
              </a:ext>
            </a:extLst>
          </p:cNvPr>
          <p:cNvSpPr>
            <a:spLocks noGrp="1"/>
          </p:cNvSpPr>
          <p:nvPr>
            <p:ph type="title"/>
          </p:nvPr>
        </p:nvSpPr>
        <p:spPr/>
        <p:txBody>
          <a:bodyPr/>
          <a:lstStyle/>
          <a:p>
            <a:r>
              <a:rPr lang="en-GB" dirty="0">
                <a:latin typeface="Century Gothic" panose="020B0502020202020204" pitchFamily="34" charset="0"/>
              </a:rPr>
              <a:t>Why do all cars have a top speed?</a:t>
            </a:r>
          </a:p>
        </p:txBody>
      </p:sp>
      <p:pic>
        <p:nvPicPr>
          <p:cNvPr id="1026" name="Picture 2" descr="Lamborghini, Car, Automotive, Drive">
            <a:extLst>
              <a:ext uri="{FF2B5EF4-FFF2-40B4-BE49-F238E27FC236}">
                <a16:creationId xmlns:a16="http://schemas.microsoft.com/office/drawing/2014/main" id="{6AF165E7-BFDB-3E48-BD7F-DE739B98BAB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34273" y="933450"/>
            <a:ext cx="4125727" cy="2495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olkswagen Multivan T6, Spacious">
            <a:extLst>
              <a:ext uri="{FF2B5EF4-FFF2-40B4-BE49-F238E27FC236}">
                <a16:creationId xmlns:a16="http://schemas.microsoft.com/office/drawing/2014/main" id="{68BD790E-F953-544F-86B2-E39EF9BAB85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34273" y="3733800"/>
            <a:ext cx="4125727" cy="2734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A656014-D229-7144-8F0C-7A0E06117616}"/>
              </a:ext>
            </a:extLst>
          </p:cNvPr>
          <p:cNvSpPr txBox="1"/>
          <p:nvPr/>
        </p:nvSpPr>
        <p:spPr>
          <a:xfrm>
            <a:off x="501900" y="1037094"/>
            <a:ext cx="4724400" cy="2677656"/>
          </a:xfrm>
          <a:prstGeom prst="rect">
            <a:avLst/>
          </a:prstGeom>
          <a:noFill/>
        </p:spPr>
        <p:txBody>
          <a:bodyPr wrap="square" rtlCol="0">
            <a:spAutoFit/>
          </a:bodyPr>
          <a:lstStyle/>
          <a:p>
            <a:r>
              <a:rPr lang="en-GB" sz="2400" dirty="0">
                <a:latin typeface="Century Gothic" panose="020B0502020202020204" pitchFamily="34" charset="0"/>
              </a:rPr>
              <a:t>What is a top speed?</a:t>
            </a:r>
          </a:p>
          <a:p>
            <a:endParaRPr lang="en-GB" sz="2400" dirty="0">
              <a:latin typeface="Century Gothic" panose="020B0502020202020204" pitchFamily="34" charset="0"/>
            </a:endParaRPr>
          </a:p>
          <a:p>
            <a:r>
              <a:rPr lang="en-GB" sz="2400" dirty="0">
                <a:latin typeface="Century Gothic" panose="020B0502020202020204" pitchFamily="34" charset="0"/>
              </a:rPr>
              <a:t>Which of these cars would have a greater top speed?</a:t>
            </a:r>
          </a:p>
          <a:p>
            <a:endParaRPr lang="en-GB" sz="2400" dirty="0">
              <a:latin typeface="Century Gothic" panose="020B0502020202020204" pitchFamily="34" charset="0"/>
            </a:endParaRPr>
          </a:p>
          <a:p>
            <a:r>
              <a:rPr lang="en-GB" sz="2400" dirty="0">
                <a:latin typeface="Century Gothic" panose="020B0502020202020204" pitchFamily="34" charset="0"/>
              </a:rPr>
              <a:t>What would affect the top speed of these cars?</a:t>
            </a:r>
          </a:p>
        </p:txBody>
      </p:sp>
    </p:spTree>
    <p:extLst>
      <p:ext uri="{BB962C8B-B14F-4D97-AF65-F5344CB8AC3E}">
        <p14:creationId xmlns:p14="http://schemas.microsoft.com/office/powerpoint/2010/main" val="218039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7ABB3-9437-6D4D-BDBB-6EF6587F56BE}"/>
              </a:ext>
            </a:extLst>
          </p:cNvPr>
          <p:cNvSpPr>
            <a:spLocks noGrp="1"/>
          </p:cNvSpPr>
          <p:nvPr>
            <p:ph type="title"/>
          </p:nvPr>
        </p:nvSpPr>
        <p:spPr/>
        <p:txBody>
          <a:bodyPr/>
          <a:lstStyle/>
          <a:p>
            <a:r>
              <a:rPr lang="en-GB" dirty="0">
                <a:latin typeface="Century Gothic" panose="020B0502020202020204" pitchFamily="34" charset="0"/>
              </a:rPr>
              <a:t>Terminal Velocity</a:t>
            </a:r>
          </a:p>
        </p:txBody>
      </p:sp>
      <p:cxnSp>
        <p:nvCxnSpPr>
          <p:cNvPr id="4" name="Straight Arrow Connector 3">
            <a:extLst>
              <a:ext uri="{FF2B5EF4-FFF2-40B4-BE49-F238E27FC236}">
                <a16:creationId xmlns:a16="http://schemas.microsoft.com/office/drawing/2014/main" id="{FC33AAF1-4505-DD48-A626-7E88FDD656E1}"/>
              </a:ext>
            </a:extLst>
          </p:cNvPr>
          <p:cNvCxnSpPr>
            <a:cxnSpLocks/>
          </p:cNvCxnSpPr>
          <p:nvPr/>
        </p:nvCxnSpPr>
        <p:spPr>
          <a:xfrm>
            <a:off x="6411975" y="4438649"/>
            <a:ext cx="18859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252A61D-7208-5E4E-A804-11CE5594875C}"/>
              </a:ext>
            </a:extLst>
          </p:cNvPr>
          <p:cNvSpPr/>
          <p:nvPr/>
        </p:nvSpPr>
        <p:spPr>
          <a:xfrm>
            <a:off x="5657850" y="4076700"/>
            <a:ext cx="781050" cy="742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pic>
        <p:nvPicPr>
          <p:cNvPr id="2052" name="Picture 4" descr="Car, Cartoon Car, Illustration Of A Car">
            <a:extLst>
              <a:ext uri="{FF2B5EF4-FFF2-40B4-BE49-F238E27FC236}">
                <a16:creationId xmlns:a16="http://schemas.microsoft.com/office/drawing/2014/main" id="{B31A0297-2271-2442-99A1-2B82298150D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40175" y="1479275"/>
            <a:ext cx="4216400" cy="2578374"/>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AE362CAB-BA72-274D-95F5-916C0596B5AE}"/>
              </a:ext>
            </a:extLst>
          </p:cNvPr>
          <p:cNvCxnSpPr/>
          <p:nvPr/>
        </p:nvCxnSpPr>
        <p:spPr>
          <a:xfrm flipH="1" flipV="1">
            <a:off x="4724400" y="4438649"/>
            <a:ext cx="933450" cy="9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9FE2970-2FDB-8A46-8FE6-FC5BCCD2CA2E}"/>
              </a:ext>
            </a:extLst>
          </p:cNvPr>
          <p:cNvCxnSpPr>
            <a:cxnSpLocks/>
          </p:cNvCxnSpPr>
          <p:nvPr/>
        </p:nvCxnSpPr>
        <p:spPr>
          <a:xfrm flipH="1" flipV="1">
            <a:off x="3810000" y="4438649"/>
            <a:ext cx="1847850" cy="952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CF643B7-430D-DE4B-BFB1-DEA82FAC1B1D}"/>
              </a:ext>
            </a:extLst>
          </p:cNvPr>
          <p:cNvSpPr txBox="1"/>
          <p:nvPr/>
        </p:nvSpPr>
        <p:spPr>
          <a:xfrm>
            <a:off x="4330700" y="4969817"/>
            <a:ext cx="4216400" cy="461665"/>
          </a:xfrm>
          <a:prstGeom prst="rect">
            <a:avLst/>
          </a:prstGeom>
          <a:noFill/>
        </p:spPr>
        <p:txBody>
          <a:bodyPr wrap="square" rtlCol="0">
            <a:spAutoFit/>
          </a:bodyPr>
          <a:lstStyle/>
          <a:p>
            <a:r>
              <a:rPr lang="en-GB" sz="2400" dirty="0">
                <a:latin typeface="Century Gothic" panose="020B0502020202020204" pitchFamily="34" charset="0"/>
              </a:rPr>
              <a:t>Resultant force = non-zero</a:t>
            </a:r>
          </a:p>
        </p:txBody>
      </p:sp>
      <p:sp>
        <p:nvSpPr>
          <p:cNvPr id="12" name="TextBox 11">
            <a:extLst>
              <a:ext uri="{FF2B5EF4-FFF2-40B4-BE49-F238E27FC236}">
                <a16:creationId xmlns:a16="http://schemas.microsoft.com/office/drawing/2014/main" id="{F2D840DA-71E3-914C-9E55-17899A001346}"/>
              </a:ext>
            </a:extLst>
          </p:cNvPr>
          <p:cNvSpPr txBox="1"/>
          <p:nvPr/>
        </p:nvSpPr>
        <p:spPr>
          <a:xfrm>
            <a:off x="4330700" y="6093419"/>
            <a:ext cx="4216400" cy="461665"/>
          </a:xfrm>
          <a:prstGeom prst="rect">
            <a:avLst/>
          </a:prstGeom>
          <a:noFill/>
        </p:spPr>
        <p:txBody>
          <a:bodyPr wrap="square" rtlCol="0">
            <a:spAutoFit/>
          </a:bodyPr>
          <a:lstStyle/>
          <a:p>
            <a:r>
              <a:rPr lang="en-GB" sz="2400" dirty="0">
                <a:latin typeface="Century Gothic" panose="020B0502020202020204" pitchFamily="34" charset="0"/>
              </a:rPr>
              <a:t>Resultant force = zero</a:t>
            </a:r>
          </a:p>
        </p:txBody>
      </p:sp>
      <p:sp>
        <p:nvSpPr>
          <p:cNvPr id="13" name="TextBox 12">
            <a:extLst>
              <a:ext uri="{FF2B5EF4-FFF2-40B4-BE49-F238E27FC236}">
                <a16:creationId xmlns:a16="http://schemas.microsoft.com/office/drawing/2014/main" id="{ABDF2029-54DD-704B-BCB1-730588699CBD}"/>
              </a:ext>
            </a:extLst>
          </p:cNvPr>
          <p:cNvSpPr txBox="1"/>
          <p:nvPr/>
        </p:nvSpPr>
        <p:spPr>
          <a:xfrm>
            <a:off x="4330700" y="5531618"/>
            <a:ext cx="4216400" cy="461665"/>
          </a:xfrm>
          <a:prstGeom prst="rect">
            <a:avLst/>
          </a:prstGeom>
          <a:noFill/>
        </p:spPr>
        <p:txBody>
          <a:bodyPr wrap="square" rtlCol="0">
            <a:spAutoFit/>
          </a:bodyPr>
          <a:lstStyle/>
          <a:p>
            <a:r>
              <a:rPr lang="en-GB" sz="2400" dirty="0">
                <a:latin typeface="Century Gothic" panose="020B0502020202020204" pitchFamily="34" charset="0"/>
              </a:rPr>
              <a:t>Resultant force = non-zero</a:t>
            </a:r>
          </a:p>
        </p:txBody>
      </p:sp>
    </p:spTree>
    <p:extLst>
      <p:ext uri="{BB962C8B-B14F-4D97-AF65-F5344CB8AC3E}">
        <p14:creationId xmlns:p14="http://schemas.microsoft.com/office/powerpoint/2010/main" val="406612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7" grpId="1"/>
      <p:bldP spid="12" grpId="0"/>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extLst>
              <p:ext uri="{D42A27DB-BD31-4B8C-83A1-F6EECF244321}">
                <p14:modId xmlns:p14="http://schemas.microsoft.com/office/powerpoint/2010/main" val="1348704793"/>
              </p:ext>
            </p:extLst>
          </p:nvPr>
        </p:nvGraphicFramePr>
        <p:xfrm>
          <a:off x="4102932" y="1077304"/>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4815E3D-BB51-4744-9B50-27A0FB3EDDB3}"/>
              </a:ext>
            </a:extLst>
          </p:cNvPr>
          <p:cNvSpPr>
            <a:spLocks noGrp="1"/>
          </p:cNvSpPr>
          <p:nvPr>
            <p:ph type="title" idx="4294967295"/>
          </p:nvPr>
        </p:nvSpPr>
        <p:spPr>
          <a:xfrm>
            <a:off x="0" y="0"/>
            <a:ext cx="10620375" cy="720725"/>
          </a:xfrm>
        </p:spPr>
        <p:txBody>
          <a:bodyPr>
            <a:normAutofit/>
          </a:bodyPr>
          <a:lstStyle/>
          <a:p>
            <a:pPr lvl="0">
              <a:spcBef>
                <a:spcPts val="0"/>
              </a:spcBef>
            </a:pPr>
            <a:r>
              <a:rPr lang="en-GB" sz="2600" b="1" dirty="0">
                <a:solidFill>
                  <a:schemeClr val="dk1"/>
                </a:solidFill>
                <a:latin typeface="Century Gothic"/>
                <a:ea typeface="Century Gothic"/>
                <a:cs typeface="Century Gothic"/>
                <a:sym typeface="Century Gothic"/>
              </a:rPr>
              <a:t>I: Velocity-Time Graphs and Forces</a:t>
            </a:r>
            <a:endParaRPr lang="en-GB" sz="2600" b="1" dirty="0"/>
          </a:p>
        </p:txBody>
      </p:sp>
      <p:sp>
        <p:nvSpPr>
          <p:cNvPr id="4" name="TextBox 3">
            <a:extLst>
              <a:ext uri="{FF2B5EF4-FFF2-40B4-BE49-F238E27FC236}">
                <a16:creationId xmlns:a16="http://schemas.microsoft.com/office/drawing/2014/main" id="{BE04E1CC-9F43-F162-783B-72373BD9E7E0}"/>
              </a:ext>
            </a:extLst>
          </p:cNvPr>
          <p:cNvSpPr txBox="1"/>
          <p:nvPr/>
        </p:nvSpPr>
        <p:spPr>
          <a:xfrm>
            <a:off x="155537" y="856985"/>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Describe</a:t>
            </a:r>
            <a:r>
              <a:rPr lang="en-GB" sz="2400" dirty="0">
                <a:latin typeface="Century Gothic" panose="020B0502020202020204" pitchFamily="34" charset="0"/>
              </a:rPr>
              <a:t> the motion of this object between 0 and 5 seconds. </a:t>
            </a:r>
          </a:p>
        </p:txBody>
      </p:sp>
      <p:sp>
        <p:nvSpPr>
          <p:cNvPr id="6" name="TextBox 5">
            <a:extLst>
              <a:ext uri="{FF2B5EF4-FFF2-40B4-BE49-F238E27FC236}">
                <a16:creationId xmlns:a16="http://schemas.microsoft.com/office/drawing/2014/main" id="{CB3AF9D6-499E-E557-8C98-FF0B4F8F93DC}"/>
              </a:ext>
            </a:extLst>
          </p:cNvPr>
          <p:cNvSpPr txBox="1"/>
          <p:nvPr/>
        </p:nvSpPr>
        <p:spPr>
          <a:xfrm>
            <a:off x="183247" y="2214731"/>
            <a:ext cx="3903845"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object is travelling at a constant speed.</a:t>
            </a:r>
          </a:p>
        </p:txBody>
      </p:sp>
      <p:sp>
        <p:nvSpPr>
          <p:cNvPr id="7" name="TextBox 6">
            <a:extLst>
              <a:ext uri="{FF2B5EF4-FFF2-40B4-BE49-F238E27FC236}">
                <a16:creationId xmlns:a16="http://schemas.microsoft.com/office/drawing/2014/main" id="{498A79D5-2F83-CE24-8F54-ADB996E2885F}"/>
              </a:ext>
            </a:extLst>
          </p:cNvPr>
          <p:cNvSpPr txBox="1"/>
          <p:nvPr/>
        </p:nvSpPr>
        <p:spPr>
          <a:xfrm>
            <a:off x="183246" y="3239966"/>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Explain</a:t>
            </a:r>
            <a:r>
              <a:rPr lang="en-GB" sz="2400" dirty="0">
                <a:latin typeface="Century Gothic" panose="020B0502020202020204" pitchFamily="34" charset="0"/>
              </a:rPr>
              <a:t> what this shows about the forces acting on the object.</a:t>
            </a:r>
          </a:p>
        </p:txBody>
      </p:sp>
      <p:sp>
        <p:nvSpPr>
          <p:cNvPr id="8" name="TextBox 7">
            <a:extLst>
              <a:ext uri="{FF2B5EF4-FFF2-40B4-BE49-F238E27FC236}">
                <a16:creationId xmlns:a16="http://schemas.microsoft.com/office/drawing/2014/main" id="{EE1C3756-4F21-0676-FFAB-24218DBC1060}"/>
              </a:ext>
            </a:extLst>
          </p:cNvPr>
          <p:cNvSpPr txBox="1"/>
          <p:nvPr/>
        </p:nvSpPr>
        <p:spPr>
          <a:xfrm>
            <a:off x="197102" y="4389893"/>
            <a:ext cx="4277917" cy="2308324"/>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forces must be balanced/resultant force is 0 because the motion of an object will not change unless acted upon by an unbalanced force.</a:t>
            </a:r>
          </a:p>
        </p:txBody>
      </p:sp>
    </p:spTree>
    <p:extLst>
      <p:ext uri="{BB962C8B-B14F-4D97-AF65-F5344CB8AC3E}">
        <p14:creationId xmlns:p14="http://schemas.microsoft.com/office/powerpoint/2010/main" val="197041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4" grpId="0"/>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extLst>
              <p:ext uri="{D42A27DB-BD31-4B8C-83A1-F6EECF244321}">
                <p14:modId xmlns:p14="http://schemas.microsoft.com/office/powerpoint/2010/main" val="4138914513"/>
              </p:ext>
            </p:extLst>
          </p:nvPr>
        </p:nvGraphicFramePr>
        <p:xfrm>
          <a:off x="4393878" y="897195"/>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34815E3D-BB51-4744-9B50-27A0FB3EDDB3}"/>
              </a:ext>
            </a:extLst>
          </p:cNvPr>
          <p:cNvSpPr>
            <a:spLocks noGrp="1"/>
          </p:cNvSpPr>
          <p:nvPr>
            <p:ph type="title" idx="4294967295"/>
          </p:nvPr>
        </p:nvSpPr>
        <p:spPr>
          <a:xfrm>
            <a:off x="0" y="0"/>
            <a:ext cx="10620375" cy="720725"/>
          </a:xfrm>
        </p:spPr>
        <p:txBody>
          <a:bodyPr>
            <a:normAutofit/>
          </a:bodyPr>
          <a:lstStyle/>
          <a:p>
            <a:pPr lvl="0">
              <a:spcBef>
                <a:spcPts val="0"/>
              </a:spcBef>
            </a:pPr>
            <a:r>
              <a:rPr lang="en-GB" sz="2600" b="1" dirty="0">
                <a:solidFill>
                  <a:schemeClr val="dk1"/>
                </a:solidFill>
                <a:latin typeface="Century Gothic"/>
                <a:ea typeface="Century Gothic"/>
                <a:cs typeface="Century Gothic"/>
                <a:sym typeface="Century Gothic"/>
              </a:rPr>
              <a:t>We: Velocity-Time Graphs and Forces</a:t>
            </a:r>
            <a:endParaRPr lang="en-GB" sz="2600" b="1" dirty="0"/>
          </a:p>
        </p:txBody>
      </p:sp>
      <p:sp>
        <p:nvSpPr>
          <p:cNvPr id="4" name="TextBox 3">
            <a:extLst>
              <a:ext uri="{FF2B5EF4-FFF2-40B4-BE49-F238E27FC236}">
                <a16:creationId xmlns:a16="http://schemas.microsoft.com/office/drawing/2014/main" id="{BE04E1CC-9F43-F162-783B-72373BD9E7E0}"/>
              </a:ext>
            </a:extLst>
          </p:cNvPr>
          <p:cNvSpPr txBox="1"/>
          <p:nvPr/>
        </p:nvSpPr>
        <p:spPr>
          <a:xfrm>
            <a:off x="155537" y="856985"/>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Describe</a:t>
            </a:r>
            <a:r>
              <a:rPr lang="en-GB" sz="2400" dirty="0">
                <a:latin typeface="Century Gothic" panose="020B0502020202020204" pitchFamily="34" charset="0"/>
              </a:rPr>
              <a:t> the motion of this object between 5 and 10 seconds. </a:t>
            </a:r>
          </a:p>
        </p:txBody>
      </p:sp>
      <p:sp>
        <p:nvSpPr>
          <p:cNvPr id="6" name="TextBox 5">
            <a:extLst>
              <a:ext uri="{FF2B5EF4-FFF2-40B4-BE49-F238E27FC236}">
                <a16:creationId xmlns:a16="http://schemas.microsoft.com/office/drawing/2014/main" id="{CB3AF9D6-499E-E557-8C98-FF0B4F8F93DC}"/>
              </a:ext>
            </a:extLst>
          </p:cNvPr>
          <p:cNvSpPr txBox="1"/>
          <p:nvPr/>
        </p:nvSpPr>
        <p:spPr>
          <a:xfrm>
            <a:off x="183247" y="2034622"/>
            <a:ext cx="41809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object is accelerating.</a:t>
            </a:r>
          </a:p>
        </p:txBody>
      </p:sp>
      <p:sp>
        <p:nvSpPr>
          <p:cNvPr id="7" name="TextBox 6">
            <a:extLst>
              <a:ext uri="{FF2B5EF4-FFF2-40B4-BE49-F238E27FC236}">
                <a16:creationId xmlns:a16="http://schemas.microsoft.com/office/drawing/2014/main" id="{498A79D5-2F83-CE24-8F54-ADB996E2885F}"/>
              </a:ext>
            </a:extLst>
          </p:cNvPr>
          <p:cNvSpPr txBox="1"/>
          <p:nvPr/>
        </p:nvSpPr>
        <p:spPr>
          <a:xfrm>
            <a:off x="183246" y="3239966"/>
            <a:ext cx="3903845" cy="1200329"/>
          </a:xfrm>
          <a:prstGeom prst="rect">
            <a:avLst/>
          </a:prstGeom>
          <a:noFill/>
        </p:spPr>
        <p:txBody>
          <a:bodyPr wrap="square" rtlCol="0">
            <a:spAutoFit/>
          </a:bodyPr>
          <a:lstStyle/>
          <a:p>
            <a:r>
              <a:rPr lang="en-US" sz="2400" b="1" dirty="0">
                <a:solidFill>
                  <a:srgbClr val="009193"/>
                </a:solidFill>
                <a:latin typeface="Century Gothic" panose="020B0502020202020204" pitchFamily="34" charset="0"/>
              </a:rPr>
              <a:t>Explain</a:t>
            </a:r>
            <a:r>
              <a:rPr lang="en-GB" sz="2400" dirty="0">
                <a:latin typeface="Century Gothic" panose="020B0502020202020204" pitchFamily="34" charset="0"/>
              </a:rPr>
              <a:t> what this shows about the forces acting on the object.</a:t>
            </a:r>
          </a:p>
        </p:txBody>
      </p:sp>
      <p:sp>
        <p:nvSpPr>
          <p:cNvPr id="8" name="TextBox 7">
            <a:extLst>
              <a:ext uri="{FF2B5EF4-FFF2-40B4-BE49-F238E27FC236}">
                <a16:creationId xmlns:a16="http://schemas.microsoft.com/office/drawing/2014/main" id="{EE1C3756-4F21-0676-FFAB-24218DBC1060}"/>
              </a:ext>
            </a:extLst>
          </p:cNvPr>
          <p:cNvSpPr txBox="1"/>
          <p:nvPr/>
        </p:nvSpPr>
        <p:spPr>
          <a:xfrm>
            <a:off x="197103" y="4389893"/>
            <a:ext cx="4485734" cy="2308324"/>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forces are not balanced/there is a resultant force (forwards) because the motion of an object only changes if it is acted upon by an unbalanced force.</a:t>
            </a:r>
          </a:p>
        </p:txBody>
      </p:sp>
    </p:spTree>
    <p:extLst>
      <p:ext uri="{BB962C8B-B14F-4D97-AF65-F5344CB8AC3E}">
        <p14:creationId xmlns:p14="http://schemas.microsoft.com/office/powerpoint/2010/main" val="424583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4" grpId="0"/>
      <p:bldP spid="6" grpId="0"/>
      <p:bldP spid="7" grpId="0"/>
      <p:bldP spid="8" grpId="0"/>
    </p:bldLst>
  </p:timing>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A19D0E6-22F7-461E-89B3-6D88A1E284B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2D3CD0-3C95-4FB3-93C2-63798D05FED7}">
  <ds:schemaRefs>
    <ds:schemaRef ds:uri="http://schemas.openxmlformats.org/package/2006/metadata/core-properties"/>
    <ds:schemaRef ds:uri="http://schemas.microsoft.com/office/infopath/2007/PartnerControls"/>
    <ds:schemaRef ds:uri="e7f29ac3-c74a-46a7-9e80-ec6458dc319f"/>
    <ds:schemaRef ds:uri="9dd66dd2-dc2f-4e10-8286-f1da66314693"/>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purl.org/dc/terms/"/>
  </ds:schemaRefs>
</ds:datastoreItem>
</file>

<file path=customXml/itemProps3.xml><?xml version="1.0" encoding="utf-8"?>
<ds:datastoreItem xmlns:ds="http://schemas.openxmlformats.org/officeDocument/2006/customXml" ds:itemID="{1FFC47F8-3079-4E93-89C7-77DC8FF1B7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TotalTime>
  <Words>4262</Words>
  <Application>Microsoft Macintosh PowerPoint</Application>
  <PresentationFormat>Widescreen</PresentationFormat>
  <Paragraphs>395</Paragraphs>
  <Slides>21</Slides>
  <Notes>17</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Century Gothic</vt:lpstr>
      <vt:lpstr>Georgia</vt:lpstr>
      <vt:lpstr>Cambria Math</vt:lpstr>
      <vt:lpstr>Calibri</vt:lpstr>
      <vt:lpstr>Wingdings</vt:lpstr>
      <vt:lpstr>2_B2.2.11 Feedback lesson</vt:lpstr>
      <vt:lpstr>Making this resource work for you</vt:lpstr>
      <vt:lpstr>Acceleration Problems</vt:lpstr>
      <vt:lpstr>P3.1.11</vt:lpstr>
      <vt:lpstr>PowerPoint Presentation</vt:lpstr>
      <vt:lpstr>This is the fix-it portion of the lesson</vt:lpstr>
      <vt:lpstr>Why do all cars have a top speed?</vt:lpstr>
      <vt:lpstr>Terminal Velocity</vt:lpstr>
      <vt:lpstr>I: Velocity-Time Graphs and Forces</vt:lpstr>
      <vt:lpstr>We: Velocity-Time Graphs and Forces</vt:lpstr>
      <vt:lpstr>You: Velocity-Time Graphs and Forces</vt:lpstr>
      <vt:lpstr>You: Velocity-Time Graphs and Forces</vt:lpstr>
      <vt:lpstr>Acceleration</vt:lpstr>
      <vt:lpstr>Determine if the following statements are true or false:</vt:lpstr>
      <vt:lpstr>Accelerating Upwards</vt:lpstr>
      <vt:lpstr>Drill</vt:lpstr>
      <vt:lpstr>Drill answers</vt:lpstr>
      <vt:lpstr>Acceleration Extended Response </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9</cp:revision>
  <dcterms:created xsi:type="dcterms:W3CDTF">2019-03-21T11:24:14Z</dcterms:created>
  <dcterms:modified xsi:type="dcterms:W3CDTF">2025-02-11T16:04:40Z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74356900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